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ppt/tags/tag18.xml" ContentType="application/vnd.openxmlformats-officedocument.presentationml.tags+xml"/>
  <Override PartName="/ppt/notesSlides/notesSlide17.xml" ContentType="application/vnd.openxmlformats-officedocument.presentationml.notesSlide+xml"/>
  <Override PartName="/ppt/tags/tag19.xml" ContentType="application/vnd.openxmlformats-officedocument.presentationml.tags+xml"/>
  <Override PartName="/ppt/notesSlides/notesSlide18.xml" ContentType="application/vnd.openxmlformats-officedocument.presentationml.notesSlide+xml"/>
  <Override PartName="/ppt/tags/tag20.xml" ContentType="application/vnd.openxmlformats-officedocument.presentationml.tags+xml"/>
  <Override PartName="/ppt/notesSlides/notesSlide19.xml" ContentType="application/vnd.openxmlformats-officedocument.presentationml.notesSlide+xml"/>
  <Override PartName="/ppt/tags/tag21.xml" ContentType="application/vnd.openxmlformats-officedocument.presentationml.tags+xml"/>
  <Override PartName="/ppt/notesSlides/notesSlide20.xml" ContentType="application/vnd.openxmlformats-officedocument.presentationml.notesSlide+xml"/>
  <Override PartName="/ppt/tags/tag22.xml" ContentType="application/vnd.openxmlformats-officedocument.presentationml.tags+xml"/>
  <Override PartName="/ppt/notesSlides/notesSlide21.xml" ContentType="application/vnd.openxmlformats-officedocument.presentationml.notesSlide+xml"/>
  <Override PartName="/ppt/tags/tag23.xml" ContentType="application/vnd.openxmlformats-officedocument.presentationml.tags+xml"/>
  <Override PartName="/ppt/notesSlides/notesSlide22.xml" ContentType="application/vnd.openxmlformats-officedocument.presentationml.notesSlide+xml"/>
  <Override PartName="/ppt/tags/tag24.xml" ContentType="application/vnd.openxmlformats-officedocument.presentationml.tags+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25"/>
  </p:notesMasterIdLst>
  <p:sldIdLst>
    <p:sldId id="300" r:id="rId2"/>
    <p:sldId id="305" r:id="rId3"/>
    <p:sldId id="304" r:id="rId4"/>
    <p:sldId id="307" r:id="rId5"/>
    <p:sldId id="308" r:id="rId6"/>
    <p:sldId id="309" r:id="rId7"/>
    <p:sldId id="310" r:id="rId8"/>
    <p:sldId id="311" r:id="rId9"/>
    <p:sldId id="313" r:id="rId10"/>
    <p:sldId id="314" r:id="rId11"/>
    <p:sldId id="315" r:id="rId12"/>
    <p:sldId id="316" r:id="rId13"/>
    <p:sldId id="317" r:id="rId14"/>
    <p:sldId id="318" r:id="rId15"/>
    <p:sldId id="319" r:id="rId16"/>
    <p:sldId id="320" r:id="rId17"/>
    <p:sldId id="321" r:id="rId18"/>
    <p:sldId id="322" r:id="rId19"/>
    <p:sldId id="323" r:id="rId20"/>
    <p:sldId id="324" r:id="rId21"/>
    <p:sldId id="325" r:id="rId22"/>
    <p:sldId id="326" r:id="rId23"/>
    <p:sldId id="327" r:id="rId24"/>
  </p:sldIdLst>
  <p:sldSz cx="12192000" cy="6858000"/>
  <p:notesSz cx="6858000" cy="9144000"/>
  <p:embeddedFontLst>
    <p:embeddedFont>
      <p:font typeface="Atkinson Hyperlegible" pitchFamily="2" charset="0"/>
      <p:regular r:id="rId26"/>
      <p:bold r:id="rId27"/>
      <p:italic r:id="rId28"/>
      <p:boldItalic r:id="rId29"/>
    </p:embeddedFont>
    <p:embeddedFont>
      <p:font typeface="Calibri" panose="020F0502020204030204" pitchFamily="34" charset="0"/>
      <p:regular r:id="rId30"/>
      <p:bold r:id="rId31"/>
      <p:italic r:id="rId32"/>
      <p:boldItalic r:id="rId33"/>
    </p:embeddedFont>
    <p:embeddedFont>
      <p:font typeface="Cambria" panose="02040503050406030204" pitchFamily="18" charset="0"/>
      <p:regular r:id="rId34"/>
      <p:bold r:id="rId35"/>
      <p:italic r:id="rId36"/>
      <p:boldItalic r:id="rId37"/>
    </p:embeddedFont>
  </p:embeddedFontLst>
  <p:custDataLst>
    <p:tags r:id="rId38"/>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C3595"/>
    <a:srgbClr val="F2F2F2"/>
    <a:srgbClr val="A6C7DA"/>
    <a:srgbClr val="557DBF"/>
    <a:srgbClr val="77AAC6"/>
    <a:srgbClr val="4799D1"/>
    <a:srgbClr val="3399FF"/>
    <a:srgbClr val="6FA1CF"/>
    <a:srgbClr val="66CCFF"/>
    <a:srgbClr val="98D7C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14" autoAdjust="0"/>
    <p:restoredTop sz="77076" autoAdjust="0"/>
  </p:normalViewPr>
  <p:slideViewPr>
    <p:cSldViewPr snapToGrid="0">
      <p:cViewPr varScale="1">
        <p:scale>
          <a:sx n="64" d="100"/>
          <a:sy n="64" d="100"/>
        </p:scale>
        <p:origin x="1426" y="67"/>
      </p:cViewPr>
      <p:guideLst>
        <p:guide orient="horz" pos="2160"/>
        <p:guide pos="3840"/>
      </p:guideLst>
    </p:cSldViewPr>
  </p:slideViewPr>
  <p:notesTextViewPr>
    <p:cViewPr>
      <p:scale>
        <a:sx n="120" d="100"/>
        <a:sy n="120" d="100"/>
      </p:scale>
      <p:origin x="0" y="0"/>
    </p:cViewPr>
  </p:notesTextViewPr>
  <p:notesViewPr>
    <p:cSldViewPr snapToGrid="0">
      <p:cViewPr varScale="1">
        <p:scale>
          <a:sx n="87" d="100"/>
          <a:sy n="87" d="100"/>
        </p:scale>
        <p:origin x="3840" y="9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9"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9.fntdata"/><Relationship Id="rId4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font" Target="fonts/font8.fntdata"/><Relationship Id="rId38" Type="http://schemas.openxmlformats.org/officeDocument/2006/relationships/tags" Target="tags/tag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7.fntdata"/><Relationship Id="rId37" Type="http://schemas.openxmlformats.org/officeDocument/2006/relationships/font" Target="fonts/font12.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font" Target="fonts/font1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155448C-9631-42E7-A042-829907BF31F8}" type="datetimeFigureOut">
              <a:rPr lang="en-GB" smtClean="0"/>
              <a:t>07/11/2022</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C1D9D50-C061-45AE-A04B-DE5F593CE4BE}" type="slidenum">
              <a:rPr lang="en-GB" smtClean="0"/>
              <a:t>‹#›</a:t>
            </a:fld>
            <a:endParaRPr lang="en-GB"/>
          </a:p>
        </p:txBody>
      </p:sp>
    </p:spTree>
    <p:extLst>
      <p:ext uri="{BB962C8B-B14F-4D97-AF65-F5344CB8AC3E}">
        <p14:creationId xmlns:p14="http://schemas.microsoft.com/office/powerpoint/2010/main" val="6809534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Welcome to Unit 1 of Module 1. </a:t>
            </a:r>
            <a:endParaRPr lang="en-GB" sz="1200" kern="1200" dirty="0">
              <a:solidFill>
                <a:schemeClr val="tx1"/>
              </a:solidFill>
              <a:effectLst/>
              <a:latin typeface="+mn-lt"/>
              <a:ea typeface="+mn-ea"/>
              <a:cs typeface="+mn-cs"/>
            </a:endParaRPr>
          </a:p>
          <a:p>
            <a:endParaRPr lang="en-GB" dirty="0"/>
          </a:p>
        </p:txBody>
      </p:sp>
      <p:sp>
        <p:nvSpPr>
          <p:cNvPr id="4" name="Slide Number Placeholder 3"/>
          <p:cNvSpPr>
            <a:spLocks noGrp="1"/>
          </p:cNvSpPr>
          <p:nvPr>
            <p:ph type="sldNum" sz="quarter" idx="5"/>
          </p:nvPr>
        </p:nvSpPr>
        <p:spPr/>
        <p:txBody>
          <a:bodyPr/>
          <a:lstStyle/>
          <a:p>
            <a:fld id="{7C1D9D50-C061-45AE-A04B-DE5F593CE4BE}" type="slidenum">
              <a:rPr lang="en-GB" smtClean="0"/>
              <a:t>1</a:t>
            </a:fld>
            <a:endParaRPr lang="en-GB"/>
          </a:p>
        </p:txBody>
      </p:sp>
    </p:spTree>
    <p:extLst>
      <p:ext uri="{BB962C8B-B14F-4D97-AF65-F5344CB8AC3E}">
        <p14:creationId xmlns:p14="http://schemas.microsoft.com/office/powerpoint/2010/main" val="13933798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HHFA provides questions, organized into standard questionnaires.</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standard questionnaires can be adapted to the needs and context of the country.</a:t>
            </a:r>
            <a:endParaRPr lang="en-GB" sz="1200" kern="1200" dirty="0">
              <a:solidFill>
                <a:schemeClr val="tx1"/>
              </a:solidFill>
              <a:effectLst/>
              <a:latin typeface="+mn-lt"/>
              <a:ea typeface="+mn-ea"/>
              <a:cs typeface="+mn-cs"/>
            </a:endParaRPr>
          </a:p>
          <a:p>
            <a:r>
              <a:rPr lang="en-US" sz="1800" dirty="0">
                <a:effectLst/>
                <a:latin typeface="Calibri" panose="020F0502020204030204" pitchFamily="34" charset="0"/>
                <a:ea typeface="Cambria" panose="02040503050406030204" pitchFamily="18" charset="0"/>
                <a:cs typeface="Cambria" panose="02040503050406030204" pitchFamily="18" charset="0"/>
              </a:rPr>
              <a:t> </a:t>
            </a:r>
            <a:endParaRPr lang="en-GB" sz="1800" dirty="0">
              <a:effectLst/>
              <a:latin typeface="Cambria" panose="02040503050406030204" pitchFamily="18" charset="0"/>
              <a:ea typeface="Cambria" panose="02040503050406030204" pitchFamily="18" charset="0"/>
              <a:cs typeface="Cambria" panose="02040503050406030204" pitchFamily="18" charset="0"/>
            </a:endParaRPr>
          </a:p>
          <a:p>
            <a:endParaRPr lang="en-GB" dirty="0"/>
          </a:p>
        </p:txBody>
      </p:sp>
      <p:sp>
        <p:nvSpPr>
          <p:cNvPr id="4" name="Slide Number Placeholder 3"/>
          <p:cNvSpPr>
            <a:spLocks noGrp="1"/>
          </p:cNvSpPr>
          <p:nvPr>
            <p:ph type="sldNum" sz="quarter" idx="5"/>
          </p:nvPr>
        </p:nvSpPr>
        <p:spPr/>
        <p:txBody>
          <a:bodyPr/>
          <a:lstStyle/>
          <a:p>
            <a:fld id="{7C1D9D50-C061-45AE-A04B-DE5F593CE4BE}" type="slidenum">
              <a:rPr lang="en-GB" smtClean="0"/>
              <a:t>10</a:t>
            </a:fld>
            <a:endParaRPr lang="en-GB"/>
          </a:p>
        </p:txBody>
      </p:sp>
    </p:spTree>
    <p:extLst>
      <p:ext uri="{BB962C8B-B14F-4D97-AF65-F5344CB8AC3E}">
        <p14:creationId xmlns:p14="http://schemas.microsoft.com/office/powerpoint/2010/main" val="11719397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questionnaires are programmed into the HHFA electronic data collection tool. </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data collection tool is a </a:t>
            </a:r>
            <a:r>
              <a:rPr lang="en-US" sz="1200" kern="1200" dirty="0" err="1">
                <a:solidFill>
                  <a:schemeClr val="tx1"/>
                </a:solidFill>
                <a:effectLst/>
                <a:latin typeface="+mn-lt"/>
                <a:ea typeface="+mn-ea"/>
                <a:cs typeface="+mn-cs"/>
              </a:rPr>
              <a:t>CSPro</a:t>
            </a:r>
            <a:r>
              <a:rPr lang="en-US" sz="1200" kern="1200" dirty="0">
                <a:solidFill>
                  <a:schemeClr val="tx1"/>
                </a:solidFill>
                <a:effectLst/>
                <a:latin typeface="+mn-lt"/>
                <a:ea typeface="+mn-ea"/>
                <a:cs typeface="+mn-cs"/>
              </a:rPr>
              <a:t> application that has been customized for the HHFA.</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a:t>
            </a:r>
            <a:r>
              <a:rPr lang="en-US" sz="1200" kern="1200" dirty="0" err="1">
                <a:solidFill>
                  <a:schemeClr val="tx1"/>
                </a:solidFill>
                <a:effectLst/>
                <a:latin typeface="+mn-lt"/>
                <a:ea typeface="+mn-ea"/>
                <a:cs typeface="+mn-cs"/>
              </a:rPr>
              <a:t>CSPro</a:t>
            </a:r>
            <a:r>
              <a:rPr lang="en-US" sz="1200" kern="1200" dirty="0">
                <a:solidFill>
                  <a:schemeClr val="tx1"/>
                </a:solidFill>
                <a:effectLst/>
                <a:latin typeface="+mn-lt"/>
                <a:ea typeface="+mn-ea"/>
                <a:cs typeface="+mn-cs"/>
              </a:rPr>
              <a:t> questionnaire is loaded onto handheld devices (such as tablets or mobile phones), which are then used by the data collectors to complete the questionnaire.</a:t>
            </a:r>
            <a:endParaRPr lang="en-GB" sz="1200" kern="1200" dirty="0">
              <a:solidFill>
                <a:schemeClr val="tx1"/>
              </a:solidFill>
              <a:effectLst/>
              <a:latin typeface="+mn-lt"/>
              <a:ea typeface="+mn-ea"/>
              <a:cs typeface="+mn-cs"/>
            </a:endParaRPr>
          </a:p>
          <a:p>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7C1D9D50-C061-45AE-A04B-DE5F593CE4BE}" type="slidenum">
              <a:rPr lang="en-GB" smtClean="0"/>
              <a:t>11</a:t>
            </a:fld>
            <a:endParaRPr lang="en-GB"/>
          </a:p>
        </p:txBody>
      </p:sp>
    </p:spTree>
    <p:extLst>
      <p:ext uri="{BB962C8B-B14F-4D97-AF65-F5344CB8AC3E}">
        <p14:creationId xmlns:p14="http://schemas.microsoft.com/office/powerpoint/2010/main" val="16425328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HHFA is conducted in-person by external data collectors.</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other words, it is not a self-assessment by facility staff themselves, nor is it a phone or internet survey.</a:t>
            </a:r>
            <a:endParaRPr lang="en-GB" sz="1800" dirty="0">
              <a:effectLst/>
              <a:latin typeface="Cambria" panose="02040503050406030204" pitchFamily="18" charset="0"/>
              <a:ea typeface="Cambria" panose="02040503050406030204" pitchFamily="18" charset="0"/>
              <a:cs typeface="Cambria" panose="02040503050406030204" pitchFamily="18" charset="0"/>
            </a:endParaRPr>
          </a:p>
          <a:p>
            <a:r>
              <a:rPr lang="en-US" sz="1800" dirty="0">
                <a:effectLst/>
                <a:latin typeface="Calibri" panose="020F0502020204030204" pitchFamily="34" charset="0"/>
                <a:ea typeface="Cambria" panose="02040503050406030204" pitchFamily="18" charset="0"/>
                <a:cs typeface="Cambria" panose="02040503050406030204" pitchFamily="18" charset="0"/>
              </a:rPr>
              <a:t> </a:t>
            </a:r>
            <a:endParaRPr lang="en-GB" sz="1800" dirty="0">
              <a:effectLst/>
              <a:latin typeface="Cambria" panose="02040503050406030204" pitchFamily="18" charset="0"/>
              <a:ea typeface="Cambria" panose="02040503050406030204" pitchFamily="18" charset="0"/>
              <a:cs typeface="Cambria" panose="02040503050406030204" pitchFamily="18" charset="0"/>
            </a:endParaRPr>
          </a:p>
          <a:p>
            <a:endParaRPr lang="en-GB" dirty="0"/>
          </a:p>
        </p:txBody>
      </p:sp>
      <p:sp>
        <p:nvSpPr>
          <p:cNvPr id="4" name="Slide Number Placeholder 3"/>
          <p:cNvSpPr>
            <a:spLocks noGrp="1"/>
          </p:cNvSpPr>
          <p:nvPr>
            <p:ph type="sldNum" sz="quarter" idx="5"/>
          </p:nvPr>
        </p:nvSpPr>
        <p:spPr/>
        <p:txBody>
          <a:bodyPr/>
          <a:lstStyle/>
          <a:p>
            <a:fld id="{7C1D9D50-C061-45AE-A04B-DE5F593CE4BE}" type="slidenum">
              <a:rPr lang="en-GB" smtClean="0"/>
              <a:t>12</a:t>
            </a:fld>
            <a:endParaRPr lang="en-GB"/>
          </a:p>
        </p:txBody>
      </p:sp>
    </p:spTree>
    <p:extLst>
      <p:ext uri="{BB962C8B-B14F-4D97-AF65-F5344CB8AC3E}">
        <p14:creationId xmlns:p14="http://schemas.microsoft.com/office/powerpoint/2010/main" val="34090052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Two methods are currently used to collect HHFA data:</a:t>
            </a:r>
            <a:endParaRPr lang="en-GB" dirty="0"/>
          </a:p>
          <a:p>
            <a:r>
              <a:rPr lang="en-US" dirty="0"/>
              <a:t> </a:t>
            </a:r>
            <a:endParaRPr lang="en-GB" dirty="0"/>
          </a:p>
          <a:p>
            <a:pPr marL="171450" lvl="0" indent="-171450">
              <a:buFont typeface="Arial" panose="020B0604020202020204" pitchFamily="34" charset="0"/>
              <a:buChar char="•"/>
            </a:pPr>
            <a:r>
              <a:rPr lang="en-US" dirty="0"/>
              <a:t>facility audit with interviews and observation; or</a:t>
            </a:r>
            <a:endParaRPr lang="en-GB" dirty="0"/>
          </a:p>
          <a:p>
            <a:pPr marL="171450" lvl="0" indent="-171450">
              <a:buFont typeface="Arial" panose="020B0604020202020204" pitchFamily="34" charset="0"/>
              <a:buChar char="•"/>
            </a:pPr>
            <a:r>
              <a:rPr lang="en-US" dirty="0"/>
              <a:t>record review (for the quality of care module).</a:t>
            </a:r>
            <a:endParaRPr lang="en-GB" dirty="0"/>
          </a:p>
        </p:txBody>
      </p:sp>
      <p:sp>
        <p:nvSpPr>
          <p:cNvPr id="4" name="Slide Number Placeholder 3"/>
          <p:cNvSpPr>
            <a:spLocks noGrp="1"/>
          </p:cNvSpPr>
          <p:nvPr>
            <p:ph type="sldNum" sz="quarter" idx="5"/>
          </p:nvPr>
        </p:nvSpPr>
        <p:spPr/>
        <p:txBody>
          <a:bodyPr/>
          <a:lstStyle/>
          <a:p>
            <a:fld id="{7C1D9D50-C061-45AE-A04B-DE5F593CE4BE}" type="slidenum">
              <a:rPr lang="en-GB" smtClean="0"/>
              <a:t>13</a:t>
            </a:fld>
            <a:endParaRPr lang="en-GB"/>
          </a:p>
        </p:txBody>
      </p:sp>
    </p:spTree>
    <p:extLst>
      <p:ext uri="{BB962C8B-B14F-4D97-AF65-F5344CB8AC3E}">
        <p14:creationId xmlns:p14="http://schemas.microsoft.com/office/powerpoint/2010/main" val="23290282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the</a:t>
            </a:r>
            <a:r>
              <a:rPr lang="en-US" sz="1200" b="1" kern="1200" dirty="0">
                <a:solidFill>
                  <a:schemeClr val="tx1"/>
                </a:solidFill>
                <a:effectLst/>
                <a:latin typeface="+mn-lt"/>
                <a:ea typeface="+mn-ea"/>
                <a:cs typeface="+mn-cs"/>
              </a:rPr>
              <a:t> facility audit method</a:t>
            </a:r>
            <a:r>
              <a:rPr lang="en-US" sz="1200" kern="1200" dirty="0">
                <a:solidFill>
                  <a:schemeClr val="tx1"/>
                </a:solidFill>
                <a:effectLst/>
                <a:latin typeface="+mn-lt"/>
                <a:ea typeface="+mn-ea"/>
                <a:cs typeface="+mn-cs"/>
              </a:rPr>
              <a:t>, data collectors:</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en-GB"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conduct interviews with key facility staff; and also </a:t>
            </a:r>
            <a:endParaRPr lang="en-GB"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conduct observation of items and conditions in the facility. </a:t>
            </a:r>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7C1D9D50-C061-45AE-A04B-DE5F593CE4BE}" type="slidenum">
              <a:rPr lang="en-GB" smtClean="0"/>
              <a:t>14</a:t>
            </a:fld>
            <a:endParaRPr lang="en-GB"/>
          </a:p>
        </p:txBody>
      </p:sp>
    </p:spTree>
    <p:extLst>
      <p:ext uri="{BB962C8B-B14F-4D97-AF65-F5344CB8AC3E}">
        <p14:creationId xmlns:p14="http://schemas.microsoft.com/office/powerpoint/2010/main" val="25546321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the</a:t>
            </a:r>
            <a:r>
              <a:rPr lang="en-US" sz="1200" b="1" kern="1200" dirty="0">
                <a:solidFill>
                  <a:schemeClr val="tx1"/>
                </a:solidFill>
                <a:effectLst/>
                <a:latin typeface="+mn-lt"/>
                <a:ea typeface="+mn-ea"/>
                <a:cs typeface="+mn-cs"/>
              </a:rPr>
              <a:t> record review method</a:t>
            </a:r>
            <a:r>
              <a:rPr lang="en-US" sz="1200" kern="1200" dirty="0">
                <a:solidFill>
                  <a:schemeClr val="tx1"/>
                </a:solidFill>
                <a:effectLst/>
                <a:latin typeface="+mn-lt"/>
                <a:ea typeface="+mn-ea"/>
                <a:cs typeface="+mn-cs"/>
              </a:rPr>
              <a:t>, data collectors review a sample of patient records to assess if required patient care processes have been documented.</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method is used in the HHFA quality of care module.</a:t>
            </a:r>
            <a:endParaRPr lang="en-GB" sz="1200" kern="1200" dirty="0">
              <a:solidFill>
                <a:schemeClr val="tx1"/>
              </a:solidFill>
              <a:effectLst/>
              <a:latin typeface="+mn-lt"/>
              <a:ea typeface="+mn-ea"/>
              <a:cs typeface="+mn-cs"/>
            </a:endParaRPr>
          </a:p>
          <a:p>
            <a:endParaRPr lang="en-GB" sz="1800" dirty="0">
              <a:effectLst/>
              <a:latin typeface="Cambria" panose="02040503050406030204" pitchFamily="18" charset="0"/>
              <a:ea typeface="Cambria" panose="02040503050406030204" pitchFamily="18" charset="0"/>
              <a:cs typeface="Cambria" panose="02040503050406030204" pitchFamily="18" charset="0"/>
            </a:endParaRPr>
          </a:p>
          <a:p>
            <a:r>
              <a:rPr lang="en-US" sz="1800" dirty="0">
                <a:effectLst/>
                <a:latin typeface="Calibri" panose="020F0502020204030204" pitchFamily="34" charset="0"/>
                <a:ea typeface="Cambria" panose="02040503050406030204" pitchFamily="18" charset="0"/>
                <a:cs typeface="Cambria" panose="02040503050406030204" pitchFamily="18" charset="0"/>
              </a:rPr>
              <a:t> </a:t>
            </a:r>
            <a:endParaRPr lang="en-GB" sz="1800" dirty="0">
              <a:effectLst/>
              <a:latin typeface="Cambria" panose="02040503050406030204" pitchFamily="18" charset="0"/>
              <a:ea typeface="Cambria" panose="02040503050406030204" pitchFamily="18" charset="0"/>
              <a:cs typeface="Cambria" panose="02040503050406030204" pitchFamily="18" charset="0"/>
            </a:endParaRPr>
          </a:p>
          <a:p>
            <a:endParaRPr lang="en-GB" dirty="0"/>
          </a:p>
        </p:txBody>
      </p:sp>
      <p:sp>
        <p:nvSpPr>
          <p:cNvPr id="4" name="Slide Number Placeholder 3"/>
          <p:cNvSpPr>
            <a:spLocks noGrp="1"/>
          </p:cNvSpPr>
          <p:nvPr>
            <p:ph type="sldNum" sz="quarter" idx="5"/>
          </p:nvPr>
        </p:nvSpPr>
        <p:spPr/>
        <p:txBody>
          <a:bodyPr/>
          <a:lstStyle/>
          <a:p>
            <a:fld id="{7C1D9D50-C061-45AE-A04B-DE5F593CE4BE}" type="slidenum">
              <a:rPr lang="en-GB" smtClean="0"/>
              <a:t>15</a:t>
            </a:fld>
            <a:endParaRPr lang="en-GB"/>
          </a:p>
        </p:txBody>
      </p:sp>
    </p:spTree>
    <p:extLst>
      <p:ext uri="{BB962C8B-B14F-4D97-AF65-F5344CB8AC3E}">
        <p14:creationId xmlns:p14="http://schemas.microsoft.com/office/powerpoint/2010/main" val="31368344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Facilities are selected in one of two ways: </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en-GB"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a representative sample of facilities; or</a:t>
            </a:r>
            <a:endParaRPr lang="en-GB"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a census of all the facilities in the country.</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7C1D9D50-C061-45AE-A04B-DE5F593CE4BE}" type="slidenum">
              <a:rPr lang="en-GB" smtClean="0"/>
              <a:t>16</a:t>
            </a:fld>
            <a:endParaRPr lang="en-GB"/>
          </a:p>
        </p:txBody>
      </p:sp>
    </p:spTree>
    <p:extLst>
      <p:ext uri="{BB962C8B-B14F-4D97-AF65-F5344CB8AC3E}">
        <p14:creationId xmlns:p14="http://schemas.microsoft.com/office/powerpoint/2010/main" val="4253837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 sample of facilities is selected to be representative of all the facilities in the country or targeted area.</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other words, the findings from the sample can be generalized to all the facilities in the country. </a:t>
            </a:r>
            <a:r>
              <a:rPr lang="en-US" sz="1800" dirty="0">
                <a:effectLst/>
                <a:latin typeface="Calibri" panose="020F0502020204030204" pitchFamily="34" charset="0"/>
                <a:ea typeface="Cambria" panose="02040503050406030204" pitchFamily="18" charset="0"/>
                <a:cs typeface="Cambria" panose="02040503050406030204" pitchFamily="18" charset="0"/>
              </a:rPr>
              <a:t> </a:t>
            </a:r>
            <a:endParaRPr lang="en-GB" sz="1800" dirty="0">
              <a:effectLst/>
              <a:latin typeface="Cambria" panose="02040503050406030204" pitchFamily="18" charset="0"/>
              <a:ea typeface="Cambria" panose="02040503050406030204" pitchFamily="18" charset="0"/>
              <a:cs typeface="Cambria" panose="02040503050406030204" pitchFamily="18" charset="0"/>
            </a:endParaRPr>
          </a:p>
          <a:p>
            <a:endParaRPr lang="en-GB" dirty="0"/>
          </a:p>
        </p:txBody>
      </p:sp>
      <p:sp>
        <p:nvSpPr>
          <p:cNvPr id="4" name="Slide Number Placeholder 3"/>
          <p:cNvSpPr>
            <a:spLocks noGrp="1"/>
          </p:cNvSpPr>
          <p:nvPr>
            <p:ph type="sldNum" sz="quarter" idx="5"/>
          </p:nvPr>
        </p:nvSpPr>
        <p:spPr/>
        <p:txBody>
          <a:bodyPr/>
          <a:lstStyle/>
          <a:p>
            <a:fld id="{7C1D9D50-C061-45AE-A04B-DE5F593CE4BE}" type="slidenum">
              <a:rPr lang="en-GB" smtClean="0"/>
              <a:t>17</a:t>
            </a:fld>
            <a:endParaRPr lang="en-GB"/>
          </a:p>
        </p:txBody>
      </p:sp>
    </p:spTree>
    <p:extLst>
      <p:ext uri="{BB962C8B-B14F-4D97-AF65-F5344CB8AC3E}">
        <p14:creationId xmlns:p14="http://schemas.microsoft.com/office/powerpoint/2010/main" val="26455796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Depending on the sample size and sampling methods used, the sample can provide results at national level only, or also at subnational level.</a:t>
            </a:r>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7C1D9D50-C061-45AE-A04B-DE5F593CE4BE}" type="slidenum">
              <a:rPr lang="en-GB" smtClean="0"/>
              <a:t>18</a:t>
            </a:fld>
            <a:endParaRPr lang="en-GB"/>
          </a:p>
        </p:txBody>
      </p:sp>
    </p:spTree>
    <p:extLst>
      <p:ext uri="{BB962C8B-B14F-4D97-AF65-F5344CB8AC3E}">
        <p14:creationId xmlns:p14="http://schemas.microsoft.com/office/powerpoint/2010/main" val="35978777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subnational level estimates can be obtained, it is possible to compare subnational areas.</a:t>
            </a:r>
            <a:endParaRPr lang="en-GB" dirty="0"/>
          </a:p>
          <a:p>
            <a:r>
              <a:rPr lang="en-US" dirty="0"/>
              <a:t> </a:t>
            </a:r>
            <a:endParaRPr lang="en-GB" dirty="0"/>
          </a:p>
          <a:p>
            <a:r>
              <a:rPr lang="en-US" dirty="0"/>
              <a:t>However, subnational level estimates require a much larger sample size than national level estimates. </a:t>
            </a:r>
            <a:endParaRPr lang="en-GB" dirty="0"/>
          </a:p>
          <a:p>
            <a:endParaRPr lang="en-GB" dirty="0"/>
          </a:p>
        </p:txBody>
      </p:sp>
      <p:sp>
        <p:nvSpPr>
          <p:cNvPr id="4" name="Slide Number Placeholder 3"/>
          <p:cNvSpPr>
            <a:spLocks noGrp="1"/>
          </p:cNvSpPr>
          <p:nvPr>
            <p:ph type="sldNum" sz="quarter" idx="5"/>
          </p:nvPr>
        </p:nvSpPr>
        <p:spPr/>
        <p:txBody>
          <a:bodyPr/>
          <a:lstStyle/>
          <a:p>
            <a:fld id="{7C1D9D50-C061-45AE-A04B-DE5F593CE4BE}" type="slidenum">
              <a:rPr lang="en-GB" smtClean="0"/>
              <a:t>19</a:t>
            </a:fld>
            <a:endParaRPr lang="en-GB"/>
          </a:p>
        </p:txBody>
      </p:sp>
    </p:spTree>
    <p:extLst>
      <p:ext uri="{BB962C8B-B14F-4D97-AF65-F5344CB8AC3E}">
        <p14:creationId xmlns:p14="http://schemas.microsoft.com/office/powerpoint/2010/main" val="19145508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By the end of this unit, you will be able to briefly explain what the HHFA is and outline how it is conducted.</a:t>
            </a:r>
            <a:endParaRPr lang="en-GB" sz="1200" kern="1200" dirty="0">
              <a:solidFill>
                <a:schemeClr val="tx1"/>
              </a:solidFill>
              <a:effectLst/>
              <a:latin typeface="+mn-lt"/>
              <a:ea typeface="+mn-ea"/>
              <a:cs typeface="+mn-cs"/>
            </a:endParaRPr>
          </a:p>
          <a:p>
            <a:endParaRPr lang="en-GB" dirty="0"/>
          </a:p>
        </p:txBody>
      </p:sp>
      <p:sp>
        <p:nvSpPr>
          <p:cNvPr id="4" name="Slide Number Placeholder 3"/>
          <p:cNvSpPr>
            <a:spLocks noGrp="1"/>
          </p:cNvSpPr>
          <p:nvPr>
            <p:ph type="sldNum" sz="quarter" idx="5"/>
          </p:nvPr>
        </p:nvSpPr>
        <p:spPr/>
        <p:txBody>
          <a:bodyPr/>
          <a:lstStyle/>
          <a:p>
            <a:fld id="{7C1D9D50-C061-45AE-A04B-DE5F593CE4BE}" type="slidenum">
              <a:rPr lang="en-GB" smtClean="0"/>
              <a:t>2</a:t>
            </a:fld>
            <a:endParaRPr lang="en-GB"/>
          </a:p>
        </p:txBody>
      </p:sp>
    </p:spTree>
    <p:extLst>
      <p:ext uri="{BB962C8B-B14F-4D97-AF65-F5344CB8AC3E}">
        <p14:creationId xmlns:p14="http://schemas.microsoft.com/office/powerpoint/2010/main" val="17482223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 appropriate sample size and sampling methods are essential for achieving meaningful, representative results from the HHFA. It is very important that a statistician guides the sampling process.</a:t>
            </a:r>
            <a:endParaRPr lang="en-GB" dirty="0"/>
          </a:p>
          <a:p>
            <a:r>
              <a:rPr lang="en-US" sz="1800" dirty="0">
                <a:effectLst/>
                <a:latin typeface="Calibri" panose="020F0502020204030204" pitchFamily="34" charset="0"/>
                <a:ea typeface="Cambria" panose="02040503050406030204" pitchFamily="18" charset="0"/>
                <a:cs typeface="Cambria" panose="02040503050406030204" pitchFamily="18" charset="0"/>
              </a:rPr>
              <a:t> </a:t>
            </a:r>
            <a:endParaRPr lang="en-GB" sz="1800" dirty="0">
              <a:effectLst/>
              <a:latin typeface="Cambria" panose="02040503050406030204" pitchFamily="18" charset="0"/>
              <a:ea typeface="Cambria" panose="02040503050406030204" pitchFamily="18" charset="0"/>
              <a:cs typeface="Cambria" panose="02040503050406030204" pitchFamily="18" charset="0"/>
            </a:endParaRPr>
          </a:p>
          <a:p>
            <a:endParaRPr lang="en-GB" dirty="0"/>
          </a:p>
        </p:txBody>
      </p:sp>
      <p:sp>
        <p:nvSpPr>
          <p:cNvPr id="4" name="Slide Number Placeholder 3"/>
          <p:cNvSpPr>
            <a:spLocks noGrp="1"/>
          </p:cNvSpPr>
          <p:nvPr>
            <p:ph type="sldNum" sz="quarter" idx="5"/>
          </p:nvPr>
        </p:nvSpPr>
        <p:spPr/>
        <p:txBody>
          <a:bodyPr/>
          <a:lstStyle/>
          <a:p>
            <a:fld id="{7C1D9D50-C061-45AE-A04B-DE5F593CE4BE}" type="slidenum">
              <a:rPr lang="en-GB" smtClean="0"/>
              <a:t>20</a:t>
            </a:fld>
            <a:endParaRPr lang="en-GB"/>
          </a:p>
        </p:txBody>
      </p:sp>
    </p:spTree>
    <p:extLst>
      <p:ext uri="{BB962C8B-B14F-4D97-AF65-F5344CB8AC3E}">
        <p14:creationId xmlns:p14="http://schemas.microsoft.com/office/powerpoint/2010/main" val="400191700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second option for facility selection is a facility census. This is where all the facilities in the country are selected to be surveyed.</a:t>
            </a:r>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7C1D9D50-C061-45AE-A04B-DE5F593CE4BE}" type="slidenum">
              <a:rPr lang="en-GB" smtClean="0"/>
              <a:t>21</a:t>
            </a:fld>
            <a:endParaRPr lang="en-GB"/>
          </a:p>
        </p:txBody>
      </p:sp>
    </p:spTree>
    <p:extLst>
      <p:ext uri="{BB962C8B-B14F-4D97-AF65-F5344CB8AC3E}">
        <p14:creationId xmlns:p14="http://schemas.microsoft.com/office/powerpoint/2010/main" val="7259500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Ideally, the HHFA should cover both public (Ministry of Health) and private facilities (NGO, FBO, private for profit), and other government facilities (such as military facilities).</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7C1D9D50-C061-45AE-A04B-DE5F593CE4BE}" type="slidenum">
              <a:rPr lang="en-GB" smtClean="0"/>
              <a:t>22</a:t>
            </a:fld>
            <a:endParaRPr lang="en-GB"/>
          </a:p>
        </p:txBody>
      </p:sp>
    </p:spTree>
    <p:extLst>
      <p:ext uri="{BB962C8B-B14F-4D97-AF65-F5344CB8AC3E}">
        <p14:creationId xmlns:p14="http://schemas.microsoft.com/office/powerpoint/2010/main" val="34663058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You have now completed Unit 1.</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the next unit, we will look at the kind of data the HHFA collects. </a:t>
            </a:r>
            <a:endParaRPr lang="en-GB" sz="1200" kern="1200" dirty="0">
              <a:solidFill>
                <a:schemeClr val="tx1"/>
              </a:solidFill>
              <a:effectLst/>
              <a:latin typeface="+mn-lt"/>
              <a:ea typeface="+mn-ea"/>
              <a:cs typeface="+mn-cs"/>
            </a:endParaRPr>
          </a:p>
          <a:p>
            <a:endParaRPr lang="en-GB" dirty="0"/>
          </a:p>
        </p:txBody>
      </p:sp>
      <p:sp>
        <p:nvSpPr>
          <p:cNvPr id="4" name="Slide Number Placeholder 3"/>
          <p:cNvSpPr>
            <a:spLocks noGrp="1"/>
          </p:cNvSpPr>
          <p:nvPr>
            <p:ph type="sldNum" sz="quarter" idx="5"/>
          </p:nvPr>
        </p:nvSpPr>
        <p:spPr/>
        <p:txBody>
          <a:bodyPr/>
          <a:lstStyle/>
          <a:p>
            <a:fld id="{7C1D9D50-C061-45AE-A04B-DE5F593CE4BE}" type="slidenum">
              <a:rPr lang="en-GB" smtClean="0"/>
              <a:t>23</a:t>
            </a:fld>
            <a:endParaRPr lang="en-GB"/>
          </a:p>
        </p:txBody>
      </p:sp>
    </p:spTree>
    <p:extLst>
      <p:ext uri="{BB962C8B-B14F-4D97-AF65-F5344CB8AC3E}">
        <p14:creationId xmlns:p14="http://schemas.microsoft.com/office/powerpoint/2010/main" val="37449177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ea typeface="Cambria" panose="02040503050406030204" pitchFamily="18" charset="0"/>
                <a:cs typeface="Cambria" panose="02040503050406030204" pitchFamily="18" charset="0"/>
              </a:rPr>
              <a:t>The HHFA is a </a:t>
            </a:r>
            <a:r>
              <a:rPr lang="en-US" b="1" dirty="0">
                <a:effectLst/>
                <a:ea typeface="Cambria" panose="02040503050406030204" pitchFamily="18" charset="0"/>
                <a:cs typeface="Cambria" panose="02040503050406030204" pitchFamily="18" charset="0"/>
              </a:rPr>
              <a:t>survey</a:t>
            </a:r>
            <a:r>
              <a:rPr lang="en-US" dirty="0">
                <a:effectLst/>
                <a:ea typeface="Cambria" panose="02040503050406030204" pitchFamily="18" charset="0"/>
                <a:cs typeface="Cambria" panose="02040503050406030204" pitchFamily="18" charset="0"/>
              </a:rPr>
              <a:t> conducted in health care facilities, such as clinics and hospitals.  </a:t>
            </a:r>
            <a:endParaRPr lang="en-GB" dirty="0">
              <a:effectLst/>
              <a:ea typeface="Cambria" panose="02040503050406030204" pitchFamily="18" charset="0"/>
              <a:cs typeface="Cambria" panose="02040503050406030204" pitchFamily="18" charset="0"/>
            </a:endParaRPr>
          </a:p>
          <a:p>
            <a:r>
              <a:rPr lang="en-US" dirty="0">
                <a:effectLst/>
                <a:ea typeface="Cambria" panose="02040503050406030204" pitchFamily="18" charset="0"/>
                <a:cs typeface="Cambria" panose="02040503050406030204" pitchFamily="18" charset="0"/>
              </a:rPr>
              <a:t> </a:t>
            </a:r>
            <a:endParaRPr lang="en-GB" dirty="0">
              <a:effectLst/>
              <a:ea typeface="Cambria" panose="02040503050406030204" pitchFamily="18" charset="0"/>
              <a:cs typeface="Cambria" panose="02040503050406030204" pitchFamily="18" charset="0"/>
            </a:endParaRPr>
          </a:p>
          <a:p>
            <a:r>
              <a:rPr lang="en-US" dirty="0">
                <a:effectLst/>
                <a:ea typeface="Cambria" panose="02040503050406030204" pitchFamily="18" charset="0"/>
                <a:cs typeface="Cambria" panose="02040503050406030204" pitchFamily="18" charset="0"/>
              </a:rPr>
              <a:t>It provides a snapshot of how well the health service delivery system is working.</a:t>
            </a:r>
            <a:endParaRPr lang="en-GB" dirty="0">
              <a:effectLst/>
              <a:ea typeface="Cambria" panose="02040503050406030204" pitchFamily="18" charset="0"/>
              <a:cs typeface="Cambria" panose="02040503050406030204" pitchFamily="18" charset="0"/>
            </a:endParaRPr>
          </a:p>
          <a:p>
            <a:r>
              <a:rPr lang="en-US" sz="1800" dirty="0">
                <a:effectLst/>
                <a:latin typeface="Calibri" panose="020F0502020204030204" pitchFamily="34" charset="0"/>
                <a:ea typeface="Cambria" panose="02040503050406030204" pitchFamily="18" charset="0"/>
                <a:cs typeface="Cambria" panose="02040503050406030204" pitchFamily="18" charset="0"/>
              </a:rPr>
              <a:t> </a:t>
            </a:r>
            <a:endParaRPr lang="en-GB" sz="1800" dirty="0">
              <a:effectLst/>
              <a:latin typeface="Cambria" panose="02040503050406030204" pitchFamily="18" charset="0"/>
              <a:ea typeface="Cambria" panose="02040503050406030204" pitchFamily="18" charset="0"/>
              <a:cs typeface="Cambria" panose="02040503050406030204" pitchFamily="18" charset="0"/>
            </a:endParaRPr>
          </a:p>
          <a:p>
            <a:endParaRPr lang="en-GB" dirty="0"/>
          </a:p>
        </p:txBody>
      </p:sp>
      <p:sp>
        <p:nvSpPr>
          <p:cNvPr id="4" name="Slide Number Placeholder 3"/>
          <p:cNvSpPr>
            <a:spLocks noGrp="1"/>
          </p:cNvSpPr>
          <p:nvPr>
            <p:ph type="sldNum" sz="quarter" idx="5"/>
          </p:nvPr>
        </p:nvSpPr>
        <p:spPr/>
        <p:txBody>
          <a:bodyPr/>
          <a:lstStyle/>
          <a:p>
            <a:fld id="{7C1D9D50-C061-45AE-A04B-DE5F593CE4BE}" type="slidenum">
              <a:rPr lang="en-GB" smtClean="0"/>
              <a:t>3</a:t>
            </a:fld>
            <a:endParaRPr lang="en-GB"/>
          </a:p>
        </p:txBody>
      </p:sp>
    </p:spTree>
    <p:extLst>
      <p:ext uri="{BB962C8B-B14F-4D97-AF65-F5344CB8AC3E}">
        <p14:creationId xmlns:p14="http://schemas.microsoft.com/office/powerpoint/2010/main" val="3954101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HHFA assesses which services are available in health facilities, and whether the facilities have the capacities to provide these services at the required standards of quality, based on the presence of key resources and systems.</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 component of the HHFA also looks at whether the health care providers have followed appropriate processes and standards in the care of individual patients, as seen in documentation in individual patient records.</a:t>
            </a:r>
            <a:endParaRPr lang="en-GB" sz="1200" kern="1200" dirty="0">
              <a:solidFill>
                <a:schemeClr val="tx1"/>
              </a:solidFill>
              <a:effectLst/>
              <a:latin typeface="+mn-lt"/>
              <a:ea typeface="+mn-ea"/>
              <a:cs typeface="+mn-cs"/>
            </a:endParaRPr>
          </a:p>
          <a:p>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7C1D9D50-C061-45AE-A04B-DE5F593CE4BE}" type="slidenum">
              <a:rPr lang="en-GB" smtClean="0"/>
              <a:t>4</a:t>
            </a:fld>
            <a:endParaRPr lang="en-GB"/>
          </a:p>
        </p:txBody>
      </p:sp>
    </p:spTree>
    <p:extLst>
      <p:ext uri="{BB962C8B-B14F-4D97-AF65-F5344CB8AC3E}">
        <p14:creationId xmlns:p14="http://schemas.microsoft.com/office/powerpoint/2010/main" val="41572840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HHFA data are collected in questionnaires by teams of trained data collectors that visit the selected facilities. </a:t>
            </a:r>
            <a:endParaRPr lang="en-GB" dirty="0"/>
          </a:p>
        </p:txBody>
      </p:sp>
      <p:sp>
        <p:nvSpPr>
          <p:cNvPr id="4" name="Slide Number Placeholder 3"/>
          <p:cNvSpPr>
            <a:spLocks noGrp="1"/>
          </p:cNvSpPr>
          <p:nvPr>
            <p:ph type="sldNum" sz="quarter" idx="5"/>
          </p:nvPr>
        </p:nvSpPr>
        <p:spPr/>
        <p:txBody>
          <a:bodyPr/>
          <a:lstStyle/>
          <a:p>
            <a:fld id="{7C1D9D50-C061-45AE-A04B-DE5F593CE4BE}" type="slidenum">
              <a:rPr lang="en-GB" smtClean="0"/>
              <a:t>5</a:t>
            </a:fld>
            <a:endParaRPr lang="en-GB"/>
          </a:p>
        </p:txBody>
      </p:sp>
    </p:spTree>
    <p:extLst>
      <p:ext uri="{BB962C8B-B14F-4D97-AF65-F5344CB8AC3E}">
        <p14:creationId xmlns:p14="http://schemas.microsoft.com/office/powerpoint/2010/main" val="8006053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HHFA is a comprehensive survey that covers all key health services, </a:t>
            </a:r>
            <a:r>
              <a:rPr lang="en-US" sz="1200" kern="1200" dirty="0" err="1">
                <a:solidFill>
                  <a:schemeClr val="tx1"/>
                </a:solidFill>
                <a:effectLst/>
                <a:latin typeface="+mn-lt"/>
                <a:ea typeface="+mn-ea"/>
                <a:cs typeface="+mn-cs"/>
              </a:rPr>
              <a:t>programmes</a:t>
            </a:r>
            <a:r>
              <a:rPr lang="en-US" sz="1200" kern="1200" dirty="0">
                <a:solidFill>
                  <a:schemeClr val="tx1"/>
                </a:solidFill>
                <a:effectLst/>
                <a:latin typeface="+mn-lt"/>
                <a:ea typeface="+mn-ea"/>
                <a:cs typeface="+mn-cs"/>
              </a:rPr>
              <a:t> and facility management systems.</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It assesses both outpatient and inpatient services, but has a strong focus on primary health care. </a:t>
            </a:r>
            <a:endParaRPr lang="en-GB" sz="1200" kern="1200" dirty="0">
              <a:solidFill>
                <a:schemeClr val="tx1"/>
              </a:solidFill>
              <a:effectLst/>
              <a:latin typeface="+mn-lt"/>
              <a:ea typeface="+mn-ea"/>
              <a:cs typeface="+mn-cs"/>
            </a:endParaRPr>
          </a:p>
          <a:p>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7C1D9D50-C061-45AE-A04B-DE5F593CE4BE}" type="slidenum">
              <a:rPr lang="en-GB" smtClean="0"/>
              <a:t>6</a:t>
            </a:fld>
            <a:endParaRPr lang="en-GB"/>
          </a:p>
        </p:txBody>
      </p:sp>
    </p:spTree>
    <p:extLst>
      <p:ext uri="{BB962C8B-B14F-4D97-AF65-F5344CB8AC3E}">
        <p14:creationId xmlns:p14="http://schemas.microsoft.com/office/powerpoint/2010/main" val="13316711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For example, the HHFA gathers data on:</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en-GB"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family planning;</a:t>
            </a:r>
            <a:endParaRPr lang="en-GB"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maternal, newborn and child health;</a:t>
            </a:r>
            <a:endParaRPr lang="en-GB"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NCDs and mental health; </a:t>
            </a:r>
            <a:endParaRPr lang="en-GB"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malaria, HIV, tuberculosis, NTDs;</a:t>
            </a:r>
            <a:endParaRPr lang="en-GB"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other communicable diseases;</a:t>
            </a:r>
            <a:endParaRPr lang="en-GB"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COVID-19; </a:t>
            </a:r>
            <a:endParaRPr lang="en-GB"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surgical services;</a:t>
            </a:r>
            <a:endParaRPr lang="en-GB"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emergency services;</a:t>
            </a:r>
            <a:endParaRPr lang="en-GB"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facility management;</a:t>
            </a:r>
            <a:endParaRPr lang="en-GB"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health information systems;</a:t>
            </a:r>
            <a:endParaRPr lang="en-GB"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quality assurance systems; and</a:t>
            </a:r>
            <a:endParaRPr lang="en-GB"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provider adherence to standards.</a:t>
            </a:r>
            <a:endParaRPr lang="en-GB" sz="1200" kern="1200" dirty="0">
              <a:solidFill>
                <a:schemeClr val="tx1"/>
              </a:solidFill>
              <a:effectLst/>
              <a:latin typeface="+mn-lt"/>
              <a:ea typeface="+mn-ea"/>
              <a:cs typeface="+mn-cs"/>
            </a:endParaRPr>
          </a:p>
          <a:p>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7C1D9D50-C061-45AE-A04B-DE5F593CE4BE}" type="slidenum">
              <a:rPr lang="en-GB" smtClean="0"/>
              <a:t>7</a:t>
            </a:fld>
            <a:endParaRPr lang="en-GB"/>
          </a:p>
        </p:txBody>
      </p:sp>
    </p:spTree>
    <p:extLst>
      <p:ext uri="{BB962C8B-B14F-4D97-AF65-F5344CB8AC3E}">
        <p14:creationId xmlns:p14="http://schemas.microsoft.com/office/powerpoint/2010/main" val="20411479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While the survey does cover inpatient services, it is important to note that it is not suitable for detailed assessment of highly specialized or tertiary-level services.  </a:t>
            </a:r>
            <a:endParaRPr lang="en-GB" sz="1200" kern="1200" dirty="0">
              <a:solidFill>
                <a:schemeClr val="tx1"/>
              </a:solidFill>
              <a:effectLst/>
              <a:latin typeface="+mn-lt"/>
              <a:ea typeface="+mn-ea"/>
              <a:cs typeface="+mn-cs"/>
            </a:endParaRPr>
          </a:p>
          <a:p>
            <a:endParaRPr lang="en-GB" sz="1800" dirty="0">
              <a:effectLst/>
              <a:latin typeface="Cambria" panose="02040503050406030204" pitchFamily="18" charset="0"/>
              <a:ea typeface="Cambria" panose="02040503050406030204" pitchFamily="18" charset="0"/>
              <a:cs typeface="Cambria" panose="02040503050406030204" pitchFamily="18" charset="0"/>
            </a:endParaRPr>
          </a:p>
          <a:p>
            <a:r>
              <a:rPr lang="en-US" sz="1800" dirty="0">
                <a:effectLst/>
                <a:latin typeface="Calibri" panose="020F0502020204030204" pitchFamily="34" charset="0"/>
                <a:ea typeface="Cambria" panose="02040503050406030204" pitchFamily="18" charset="0"/>
                <a:cs typeface="Cambria" panose="02040503050406030204" pitchFamily="18" charset="0"/>
              </a:rPr>
              <a:t> </a:t>
            </a:r>
            <a:endParaRPr lang="en-GB" sz="1800" dirty="0">
              <a:effectLst/>
              <a:latin typeface="Cambria" panose="02040503050406030204" pitchFamily="18" charset="0"/>
              <a:ea typeface="Cambria" panose="02040503050406030204" pitchFamily="18" charset="0"/>
              <a:cs typeface="Cambria" panose="02040503050406030204" pitchFamily="18" charset="0"/>
            </a:endParaRPr>
          </a:p>
          <a:p>
            <a:endParaRPr lang="en-GB" dirty="0"/>
          </a:p>
        </p:txBody>
      </p:sp>
      <p:sp>
        <p:nvSpPr>
          <p:cNvPr id="4" name="Slide Number Placeholder 3"/>
          <p:cNvSpPr>
            <a:spLocks noGrp="1"/>
          </p:cNvSpPr>
          <p:nvPr>
            <p:ph type="sldNum" sz="quarter" idx="5"/>
          </p:nvPr>
        </p:nvSpPr>
        <p:spPr/>
        <p:txBody>
          <a:bodyPr/>
          <a:lstStyle/>
          <a:p>
            <a:fld id="{7C1D9D50-C061-45AE-A04B-DE5F593CE4BE}" type="slidenum">
              <a:rPr lang="en-GB" smtClean="0"/>
              <a:t>8</a:t>
            </a:fld>
            <a:endParaRPr lang="en-GB"/>
          </a:p>
        </p:txBody>
      </p:sp>
    </p:spTree>
    <p:extLst>
      <p:ext uri="{BB962C8B-B14F-4D97-AF65-F5344CB8AC3E}">
        <p14:creationId xmlns:p14="http://schemas.microsoft.com/office/powerpoint/2010/main" val="16046857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HHFA assesses the various facility services and management systems through 4 main “lenses”:</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en-GB"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dirty="0"/>
              <a:t>service availability;</a:t>
            </a:r>
            <a:endParaRPr lang="en-GB" dirty="0"/>
          </a:p>
          <a:p>
            <a:pPr marL="171450" lvl="0" indent="-171450">
              <a:buFont typeface="Arial" panose="020B0604020202020204" pitchFamily="34" charset="0"/>
              <a:buChar char="•"/>
            </a:pPr>
            <a:r>
              <a:rPr lang="en-US" dirty="0"/>
              <a:t>service readiness;</a:t>
            </a:r>
            <a:endParaRPr lang="en-GB" dirty="0"/>
          </a:p>
          <a:p>
            <a:pPr marL="171450" lvl="0" indent="-171450">
              <a:buFont typeface="Arial" panose="020B0604020202020204" pitchFamily="34" charset="0"/>
              <a:buChar char="•"/>
            </a:pPr>
            <a:r>
              <a:rPr lang="en-US" dirty="0"/>
              <a:t>quality of care; and</a:t>
            </a:r>
            <a:endParaRPr lang="en-GB" dirty="0"/>
          </a:p>
          <a:p>
            <a:pPr marL="171450" lvl="0" indent="-171450">
              <a:buFont typeface="Arial" panose="020B0604020202020204" pitchFamily="34" charset="0"/>
              <a:buChar char="•"/>
            </a:pPr>
            <a:r>
              <a:rPr lang="en-US" dirty="0"/>
              <a:t>management and finance systems. </a:t>
            </a:r>
            <a:endParaRPr lang="en-GB" dirty="0"/>
          </a:p>
          <a:p>
            <a:r>
              <a:rPr lang="en-US" dirty="0"/>
              <a:t> </a:t>
            </a: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These “lenses” represent the four HHFA modules and will be discussed in further detail later in this course. </a:t>
            </a:r>
            <a:endParaRPr lang="en-GB" dirty="0"/>
          </a:p>
        </p:txBody>
      </p:sp>
      <p:sp>
        <p:nvSpPr>
          <p:cNvPr id="4" name="Slide Number Placeholder 3"/>
          <p:cNvSpPr>
            <a:spLocks noGrp="1"/>
          </p:cNvSpPr>
          <p:nvPr>
            <p:ph type="sldNum" sz="quarter" idx="5"/>
          </p:nvPr>
        </p:nvSpPr>
        <p:spPr/>
        <p:txBody>
          <a:bodyPr/>
          <a:lstStyle/>
          <a:p>
            <a:fld id="{7C1D9D50-C061-45AE-A04B-DE5F593CE4BE}" type="slidenum">
              <a:rPr lang="en-GB" smtClean="0"/>
              <a:t>9</a:t>
            </a:fld>
            <a:endParaRPr lang="en-GB"/>
          </a:p>
        </p:txBody>
      </p:sp>
    </p:spTree>
    <p:extLst>
      <p:ext uri="{BB962C8B-B14F-4D97-AF65-F5344CB8AC3E}">
        <p14:creationId xmlns:p14="http://schemas.microsoft.com/office/powerpoint/2010/main" val="16425328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1979F1-05A3-4387-9047-8268792CE6C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8C9257D8-8E90-4BD3-BD75-EC6A1FDFC2E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Tree>
    <p:extLst>
      <p:ext uri="{BB962C8B-B14F-4D97-AF65-F5344CB8AC3E}">
        <p14:creationId xmlns:p14="http://schemas.microsoft.com/office/powerpoint/2010/main" val="1951270674"/>
      </p:ext>
    </p:extLst>
  </p:cSld>
  <p:clrMapOvr>
    <a:masterClrMapping/>
  </p:clrMapOvr>
  <p:transitio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DE7B00-9E38-48BD-BD42-585E5B855D62}"/>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9A162318-839A-4DDB-AF7F-45DACAE6C394}"/>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7C987B4-2514-406D-B06A-514A36A97449}"/>
              </a:ext>
            </a:extLst>
          </p:cNvPr>
          <p:cNvSpPr>
            <a:spLocks noGrp="1"/>
          </p:cNvSpPr>
          <p:nvPr>
            <p:ph type="dt" sz="half" idx="10"/>
          </p:nvPr>
        </p:nvSpPr>
        <p:spPr>
          <a:xfrm>
            <a:off x="838200" y="6356350"/>
            <a:ext cx="2743200" cy="365125"/>
          </a:xfrm>
          <a:prstGeom prst="rect">
            <a:avLst/>
          </a:prstGeom>
        </p:spPr>
        <p:txBody>
          <a:bodyPr/>
          <a:lstStyle/>
          <a:p>
            <a:fld id="{AEC5B31D-876A-49B2-B646-47FFB1DCA0BD}" type="datetimeFigureOut">
              <a:rPr lang="en-GB" smtClean="0"/>
              <a:t>07/11/2022</a:t>
            </a:fld>
            <a:endParaRPr lang="en-GB"/>
          </a:p>
        </p:txBody>
      </p:sp>
      <p:sp>
        <p:nvSpPr>
          <p:cNvPr id="5" name="Footer Placeholder 4">
            <a:extLst>
              <a:ext uri="{FF2B5EF4-FFF2-40B4-BE49-F238E27FC236}">
                <a16:creationId xmlns:a16="http://schemas.microsoft.com/office/drawing/2014/main" id="{F07EC6CB-FB4B-4747-A6C9-07B449B88E77}"/>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6" name="Slide Number Placeholder 5">
            <a:extLst>
              <a:ext uri="{FF2B5EF4-FFF2-40B4-BE49-F238E27FC236}">
                <a16:creationId xmlns:a16="http://schemas.microsoft.com/office/drawing/2014/main" id="{A7130FBF-9DC0-41DC-B410-5E37DDED097C}"/>
              </a:ext>
            </a:extLst>
          </p:cNvPr>
          <p:cNvSpPr>
            <a:spLocks noGrp="1"/>
          </p:cNvSpPr>
          <p:nvPr>
            <p:ph type="sldNum" sz="quarter" idx="12"/>
          </p:nvPr>
        </p:nvSpPr>
        <p:spPr>
          <a:xfrm>
            <a:off x="8610600" y="6356350"/>
            <a:ext cx="2743200" cy="365125"/>
          </a:xfrm>
          <a:prstGeom prst="rect">
            <a:avLst/>
          </a:prstGeom>
        </p:spPr>
        <p:txBody>
          <a:bodyPr/>
          <a:lstStyle/>
          <a:p>
            <a:fld id="{4C47FFBA-7019-4803-B61A-8256B9E3646F}" type="slidenum">
              <a:rPr lang="en-GB" smtClean="0"/>
              <a:t>‹#›</a:t>
            </a:fld>
            <a:endParaRPr lang="en-GB"/>
          </a:p>
        </p:txBody>
      </p:sp>
    </p:spTree>
    <p:extLst>
      <p:ext uri="{BB962C8B-B14F-4D97-AF65-F5344CB8AC3E}">
        <p14:creationId xmlns:p14="http://schemas.microsoft.com/office/powerpoint/2010/main" val="2884864880"/>
      </p:ext>
    </p:extLst>
  </p:cSld>
  <p:clrMapOvr>
    <a:masterClrMapping/>
  </p:clrMapOvr>
  <p:transition spd="med">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2554561-7F4C-422F-8E1F-711420A6B4E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2754B118-3C98-497F-B8E6-AEBCC31A99DD}"/>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C189668B-8E65-4318-9CEE-0F1452AD7E84}"/>
              </a:ext>
            </a:extLst>
          </p:cNvPr>
          <p:cNvSpPr>
            <a:spLocks noGrp="1"/>
          </p:cNvSpPr>
          <p:nvPr>
            <p:ph type="dt" sz="half" idx="10"/>
          </p:nvPr>
        </p:nvSpPr>
        <p:spPr>
          <a:xfrm>
            <a:off x="838200" y="6356350"/>
            <a:ext cx="2743200" cy="365125"/>
          </a:xfrm>
          <a:prstGeom prst="rect">
            <a:avLst/>
          </a:prstGeom>
        </p:spPr>
        <p:txBody>
          <a:bodyPr/>
          <a:lstStyle/>
          <a:p>
            <a:fld id="{AEC5B31D-876A-49B2-B646-47FFB1DCA0BD}" type="datetimeFigureOut">
              <a:rPr lang="en-GB" smtClean="0"/>
              <a:t>07/11/2022</a:t>
            </a:fld>
            <a:endParaRPr lang="en-GB"/>
          </a:p>
        </p:txBody>
      </p:sp>
      <p:sp>
        <p:nvSpPr>
          <p:cNvPr id="5" name="Footer Placeholder 4">
            <a:extLst>
              <a:ext uri="{FF2B5EF4-FFF2-40B4-BE49-F238E27FC236}">
                <a16:creationId xmlns:a16="http://schemas.microsoft.com/office/drawing/2014/main" id="{FE3DDD7F-A795-48C9-A231-763010EBFAD1}"/>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6" name="Slide Number Placeholder 5">
            <a:extLst>
              <a:ext uri="{FF2B5EF4-FFF2-40B4-BE49-F238E27FC236}">
                <a16:creationId xmlns:a16="http://schemas.microsoft.com/office/drawing/2014/main" id="{D123A3BD-0C69-402D-A27C-A44D40452D00}"/>
              </a:ext>
            </a:extLst>
          </p:cNvPr>
          <p:cNvSpPr>
            <a:spLocks noGrp="1"/>
          </p:cNvSpPr>
          <p:nvPr>
            <p:ph type="sldNum" sz="quarter" idx="12"/>
          </p:nvPr>
        </p:nvSpPr>
        <p:spPr>
          <a:xfrm>
            <a:off x="8610600" y="6356350"/>
            <a:ext cx="2743200" cy="365125"/>
          </a:xfrm>
          <a:prstGeom prst="rect">
            <a:avLst/>
          </a:prstGeom>
        </p:spPr>
        <p:txBody>
          <a:bodyPr/>
          <a:lstStyle/>
          <a:p>
            <a:fld id="{4C47FFBA-7019-4803-B61A-8256B9E3646F}" type="slidenum">
              <a:rPr lang="en-GB" smtClean="0"/>
              <a:t>‹#›</a:t>
            </a:fld>
            <a:endParaRPr lang="en-GB"/>
          </a:p>
        </p:txBody>
      </p:sp>
    </p:spTree>
    <p:extLst>
      <p:ext uri="{BB962C8B-B14F-4D97-AF65-F5344CB8AC3E}">
        <p14:creationId xmlns:p14="http://schemas.microsoft.com/office/powerpoint/2010/main" val="1731046886"/>
      </p:ext>
    </p:extLst>
  </p:cSld>
  <p:clrMapOvr>
    <a:masterClrMapping/>
  </p:clrMapOvr>
  <p:transitio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AE6A1C-CFCE-4465-ABAA-B8C208D21AD1}"/>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91FC2C64-E46C-497D-8F72-DC94C614AAE1}"/>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58C0DD8F-9785-4942-ACD0-C6B973D8EFAA}"/>
              </a:ext>
            </a:extLst>
          </p:cNvPr>
          <p:cNvSpPr>
            <a:spLocks noGrp="1"/>
          </p:cNvSpPr>
          <p:nvPr>
            <p:ph type="dt" sz="half" idx="10"/>
          </p:nvPr>
        </p:nvSpPr>
        <p:spPr>
          <a:xfrm>
            <a:off x="838200" y="6356350"/>
            <a:ext cx="2743200" cy="365125"/>
          </a:xfrm>
          <a:prstGeom prst="rect">
            <a:avLst/>
          </a:prstGeom>
        </p:spPr>
        <p:txBody>
          <a:bodyPr/>
          <a:lstStyle/>
          <a:p>
            <a:fld id="{AEC5B31D-876A-49B2-B646-47FFB1DCA0BD}" type="datetimeFigureOut">
              <a:rPr lang="en-GB" smtClean="0"/>
              <a:t>07/11/2022</a:t>
            </a:fld>
            <a:endParaRPr lang="en-GB"/>
          </a:p>
        </p:txBody>
      </p:sp>
      <p:sp>
        <p:nvSpPr>
          <p:cNvPr id="5" name="Footer Placeholder 4">
            <a:extLst>
              <a:ext uri="{FF2B5EF4-FFF2-40B4-BE49-F238E27FC236}">
                <a16:creationId xmlns:a16="http://schemas.microsoft.com/office/drawing/2014/main" id="{0E2E645A-8142-4BF4-AAEA-2FBD85F054C1}"/>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6" name="Slide Number Placeholder 5">
            <a:extLst>
              <a:ext uri="{FF2B5EF4-FFF2-40B4-BE49-F238E27FC236}">
                <a16:creationId xmlns:a16="http://schemas.microsoft.com/office/drawing/2014/main" id="{E0B24A14-094F-464A-B7D7-1E73DADE4426}"/>
              </a:ext>
            </a:extLst>
          </p:cNvPr>
          <p:cNvSpPr>
            <a:spLocks noGrp="1"/>
          </p:cNvSpPr>
          <p:nvPr>
            <p:ph type="sldNum" sz="quarter" idx="12"/>
          </p:nvPr>
        </p:nvSpPr>
        <p:spPr>
          <a:xfrm>
            <a:off x="8610600" y="6356350"/>
            <a:ext cx="2743200" cy="365125"/>
          </a:xfrm>
          <a:prstGeom prst="rect">
            <a:avLst/>
          </a:prstGeom>
        </p:spPr>
        <p:txBody>
          <a:bodyPr/>
          <a:lstStyle/>
          <a:p>
            <a:fld id="{4C47FFBA-7019-4803-B61A-8256B9E3646F}" type="slidenum">
              <a:rPr lang="en-GB" smtClean="0"/>
              <a:t>‹#›</a:t>
            </a:fld>
            <a:endParaRPr lang="en-GB"/>
          </a:p>
        </p:txBody>
      </p:sp>
    </p:spTree>
    <p:extLst>
      <p:ext uri="{BB962C8B-B14F-4D97-AF65-F5344CB8AC3E}">
        <p14:creationId xmlns:p14="http://schemas.microsoft.com/office/powerpoint/2010/main" val="3490981816"/>
      </p:ext>
    </p:extLst>
  </p:cSld>
  <p:clrMapOvr>
    <a:masterClrMapping/>
  </p:clrMapOvr>
  <p:transitio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D4BEEE-DAE7-4F47-8541-54166AF1BE2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EBA12E93-C960-4135-8A27-F88922A9CAD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70DB0224-69A1-4B8A-9CFB-05EA2A0E1233}"/>
              </a:ext>
            </a:extLst>
          </p:cNvPr>
          <p:cNvSpPr>
            <a:spLocks noGrp="1"/>
          </p:cNvSpPr>
          <p:nvPr>
            <p:ph type="dt" sz="half" idx="10"/>
          </p:nvPr>
        </p:nvSpPr>
        <p:spPr>
          <a:xfrm>
            <a:off x="838200" y="6356350"/>
            <a:ext cx="2743200" cy="365125"/>
          </a:xfrm>
          <a:prstGeom prst="rect">
            <a:avLst/>
          </a:prstGeom>
        </p:spPr>
        <p:txBody>
          <a:bodyPr/>
          <a:lstStyle/>
          <a:p>
            <a:fld id="{AEC5B31D-876A-49B2-B646-47FFB1DCA0BD}" type="datetimeFigureOut">
              <a:rPr lang="en-GB" smtClean="0"/>
              <a:t>07/11/2022</a:t>
            </a:fld>
            <a:endParaRPr lang="en-GB"/>
          </a:p>
        </p:txBody>
      </p:sp>
      <p:sp>
        <p:nvSpPr>
          <p:cNvPr id="5" name="Footer Placeholder 4">
            <a:extLst>
              <a:ext uri="{FF2B5EF4-FFF2-40B4-BE49-F238E27FC236}">
                <a16:creationId xmlns:a16="http://schemas.microsoft.com/office/drawing/2014/main" id="{0EBEA8A2-0B04-40FB-8BDB-6D62EAEF7E87}"/>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6" name="Slide Number Placeholder 5">
            <a:extLst>
              <a:ext uri="{FF2B5EF4-FFF2-40B4-BE49-F238E27FC236}">
                <a16:creationId xmlns:a16="http://schemas.microsoft.com/office/drawing/2014/main" id="{457393D8-AEEE-4AA2-BCB6-53E8C3FD0789}"/>
              </a:ext>
            </a:extLst>
          </p:cNvPr>
          <p:cNvSpPr>
            <a:spLocks noGrp="1"/>
          </p:cNvSpPr>
          <p:nvPr>
            <p:ph type="sldNum" sz="quarter" idx="12"/>
          </p:nvPr>
        </p:nvSpPr>
        <p:spPr>
          <a:xfrm>
            <a:off x="8610600" y="6356350"/>
            <a:ext cx="2743200" cy="365125"/>
          </a:xfrm>
          <a:prstGeom prst="rect">
            <a:avLst/>
          </a:prstGeom>
        </p:spPr>
        <p:txBody>
          <a:bodyPr/>
          <a:lstStyle/>
          <a:p>
            <a:fld id="{4C47FFBA-7019-4803-B61A-8256B9E3646F}" type="slidenum">
              <a:rPr lang="en-GB" smtClean="0"/>
              <a:t>‹#›</a:t>
            </a:fld>
            <a:endParaRPr lang="en-GB"/>
          </a:p>
        </p:txBody>
      </p:sp>
    </p:spTree>
    <p:extLst>
      <p:ext uri="{BB962C8B-B14F-4D97-AF65-F5344CB8AC3E}">
        <p14:creationId xmlns:p14="http://schemas.microsoft.com/office/powerpoint/2010/main" val="4003388247"/>
      </p:ext>
    </p:extLst>
  </p:cSld>
  <p:clrMapOvr>
    <a:masterClrMapping/>
  </p:clrMapOvr>
  <p:transition spd="med">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BC8C3-7C4A-4EE6-B177-515F3C8AE4A5}"/>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6AF43D30-0AED-4F72-8850-D78E9DA62BB0}"/>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D27DBDC9-5432-419C-81D3-7339C35C669E}"/>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F7BC437F-64CD-4199-9402-DB1AC565868D}"/>
              </a:ext>
            </a:extLst>
          </p:cNvPr>
          <p:cNvSpPr>
            <a:spLocks noGrp="1"/>
          </p:cNvSpPr>
          <p:nvPr>
            <p:ph type="dt" sz="half" idx="10"/>
          </p:nvPr>
        </p:nvSpPr>
        <p:spPr>
          <a:xfrm>
            <a:off x="838200" y="6356350"/>
            <a:ext cx="2743200" cy="365125"/>
          </a:xfrm>
          <a:prstGeom prst="rect">
            <a:avLst/>
          </a:prstGeom>
        </p:spPr>
        <p:txBody>
          <a:bodyPr/>
          <a:lstStyle/>
          <a:p>
            <a:fld id="{AEC5B31D-876A-49B2-B646-47FFB1DCA0BD}" type="datetimeFigureOut">
              <a:rPr lang="en-GB" smtClean="0"/>
              <a:t>07/11/2022</a:t>
            </a:fld>
            <a:endParaRPr lang="en-GB"/>
          </a:p>
        </p:txBody>
      </p:sp>
      <p:sp>
        <p:nvSpPr>
          <p:cNvPr id="6" name="Footer Placeholder 5">
            <a:extLst>
              <a:ext uri="{FF2B5EF4-FFF2-40B4-BE49-F238E27FC236}">
                <a16:creationId xmlns:a16="http://schemas.microsoft.com/office/drawing/2014/main" id="{60DE094F-4283-4248-A6E4-76FAA65312B4}"/>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7" name="Slide Number Placeholder 6">
            <a:extLst>
              <a:ext uri="{FF2B5EF4-FFF2-40B4-BE49-F238E27FC236}">
                <a16:creationId xmlns:a16="http://schemas.microsoft.com/office/drawing/2014/main" id="{2653E755-361D-4A07-9A04-F3672E0B4E8E}"/>
              </a:ext>
            </a:extLst>
          </p:cNvPr>
          <p:cNvSpPr>
            <a:spLocks noGrp="1"/>
          </p:cNvSpPr>
          <p:nvPr>
            <p:ph type="sldNum" sz="quarter" idx="12"/>
          </p:nvPr>
        </p:nvSpPr>
        <p:spPr>
          <a:xfrm>
            <a:off x="8610600" y="6356350"/>
            <a:ext cx="2743200" cy="365125"/>
          </a:xfrm>
          <a:prstGeom prst="rect">
            <a:avLst/>
          </a:prstGeom>
        </p:spPr>
        <p:txBody>
          <a:bodyPr/>
          <a:lstStyle/>
          <a:p>
            <a:fld id="{4C47FFBA-7019-4803-B61A-8256B9E3646F}" type="slidenum">
              <a:rPr lang="en-GB" smtClean="0"/>
              <a:t>‹#›</a:t>
            </a:fld>
            <a:endParaRPr lang="en-GB"/>
          </a:p>
        </p:txBody>
      </p:sp>
    </p:spTree>
    <p:extLst>
      <p:ext uri="{BB962C8B-B14F-4D97-AF65-F5344CB8AC3E}">
        <p14:creationId xmlns:p14="http://schemas.microsoft.com/office/powerpoint/2010/main" val="3451065744"/>
      </p:ext>
    </p:extLst>
  </p:cSld>
  <p:clrMapOvr>
    <a:masterClrMapping/>
  </p:clrMapOvr>
  <p:transition spd="med">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5BF21F-A968-449D-9FA2-CD5BD9EEE6BB}"/>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CA607DC4-998D-4CFC-8745-1C33E9C6F29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EC33E50B-6A8C-4134-8F3C-2EBD034B670D}"/>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820FA19B-EC28-42AD-970C-0FBA3DF7C8E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FF7156B2-52AE-4203-82A9-0A3A38D4ECF8}"/>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299B79C6-97D2-47ED-9D6F-89F52B67B6C9}"/>
              </a:ext>
            </a:extLst>
          </p:cNvPr>
          <p:cNvSpPr>
            <a:spLocks noGrp="1"/>
          </p:cNvSpPr>
          <p:nvPr>
            <p:ph type="dt" sz="half" idx="10"/>
          </p:nvPr>
        </p:nvSpPr>
        <p:spPr>
          <a:xfrm>
            <a:off x="838200" y="6356350"/>
            <a:ext cx="2743200" cy="365125"/>
          </a:xfrm>
          <a:prstGeom prst="rect">
            <a:avLst/>
          </a:prstGeom>
        </p:spPr>
        <p:txBody>
          <a:bodyPr/>
          <a:lstStyle/>
          <a:p>
            <a:fld id="{AEC5B31D-876A-49B2-B646-47FFB1DCA0BD}" type="datetimeFigureOut">
              <a:rPr lang="en-GB" smtClean="0"/>
              <a:t>07/11/2022</a:t>
            </a:fld>
            <a:endParaRPr lang="en-GB"/>
          </a:p>
        </p:txBody>
      </p:sp>
      <p:sp>
        <p:nvSpPr>
          <p:cNvPr id="8" name="Footer Placeholder 7">
            <a:extLst>
              <a:ext uri="{FF2B5EF4-FFF2-40B4-BE49-F238E27FC236}">
                <a16:creationId xmlns:a16="http://schemas.microsoft.com/office/drawing/2014/main" id="{A5088382-302A-42A5-96FC-00CD76AF2869}"/>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9" name="Slide Number Placeholder 8">
            <a:extLst>
              <a:ext uri="{FF2B5EF4-FFF2-40B4-BE49-F238E27FC236}">
                <a16:creationId xmlns:a16="http://schemas.microsoft.com/office/drawing/2014/main" id="{F363C413-632F-487F-A064-ECCFF20CC198}"/>
              </a:ext>
            </a:extLst>
          </p:cNvPr>
          <p:cNvSpPr>
            <a:spLocks noGrp="1"/>
          </p:cNvSpPr>
          <p:nvPr>
            <p:ph type="sldNum" sz="quarter" idx="12"/>
          </p:nvPr>
        </p:nvSpPr>
        <p:spPr>
          <a:xfrm>
            <a:off x="8610600" y="6356350"/>
            <a:ext cx="2743200" cy="365125"/>
          </a:xfrm>
          <a:prstGeom prst="rect">
            <a:avLst/>
          </a:prstGeom>
        </p:spPr>
        <p:txBody>
          <a:bodyPr/>
          <a:lstStyle/>
          <a:p>
            <a:fld id="{4C47FFBA-7019-4803-B61A-8256B9E3646F}" type="slidenum">
              <a:rPr lang="en-GB" smtClean="0"/>
              <a:t>‹#›</a:t>
            </a:fld>
            <a:endParaRPr lang="en-GB"/>
          </a:p>
        </p:txBody>
      </p:sp>
    </p:spTree>
    <p:extLst>
      <p:ext uri="{BB962C8B-B14F-4D97-AF65-F5344CB8AC3E}">
        <p14:creationId xmlns:p14="http://schemas.microsoft.com/office/powerpoint/2010/main" val="501285609"/>
      </p:ext>
    </p:extLst>
  </p:cSld>
  <p:clrMapOvr>
    <a:masterClrMapping/>
  </p:clrMapOvr>
  <p:transition spd="med">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FE986-CC09-40CB-8794-728D3A4D50A3}"/>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E81C4580-E0E0-410E-A8EF-559635424170}"/>
              </a:ext>
            </a:extLst>
          </p:cNvPr>
          <p:cNvSpPr>
            <a:spLocks noGrp="1"/>
          </p:cNvSpPr>
          <p:nvPr>
            <p:ph type="dt" sz="half" idx="10"/>
          </p:nvPr>
        </p:nvSpPr>
        <p:spPr>
          <a:xfrm>
            <a:off x="838200" y="6356350"/>
            <a:ext cx="2743200" cy="365125"/>
          </a:xfrm>
          <a:prstGeom prst="rect">
            <a:avLst/>
          </a:prstGeom>
        </p:spPr>
        <p:txBody>
          <a:bodyPr/>
          <a:lstStyle/>
          <a:p>
            <a:fld id="{AEC5B31D-876A-49B2-B646-47FFB1DCA0BD}" type="datetimeFigureOut">
              <a:rPr lang="en-GB" smtClean="0"/>
              <a:t>07/11/2022</a:t>
            </a:fld>
            <a:endParaRPr lang="en-GB"/>
          </a:p>
        </p:txBody>
      </p:sp>
      <p:sp>
        <p:nvSpPr>
          <p:cNvPr id="4" name="Footer Placeholder 3">
            <a:extLst>
              <a:ext uri="{FF2B5EF4-FFF2-40B4-BE49-F238E27FC236}">
                <a16:creationId xmlns:a16="http://schemas.microsoft.com/office/drawing/2014/main" id="{7A0021B1-B1A5-4390-9931-62B9973AD62A}"/>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5" name="Slide Number Placeholder 4">
            <a:extLst>
              <a:ext uri="{FF2B5EF4-FFF2-40B4-BE49-F238E27FC236}">
                <a16:creationId xmlns:a16="http://schemas.microsoft.com/office/drawing/2014/main" id="{16EE1ED0-6B72-4D34-AF65-543DAD8F5BA1}"/>
              </a:ext>
            </a:extLst>
          </p:cNvPr>
          <p:cNvSpPr>
            <a:spLocks noGrp="1"/>
          </p:cNvSpPr>
          <p:nvPr>
            <p:ph type="sldNum" sz="quarter" idx="12"/>
          </p:nvPr>
        </p:nvSpPr>
        <p:spPr>
          <a:xfrm>
            <a:off x="8610600" y="6356350"/>
            <a:ext cx="2743200" cy="365125"/>
          </a:xfrm>
          <a:prstGeom prst="rect">
            <a:avLst/>
          </a:prstGeom>
        </p:spPr>
        <p:txBody>
          <a:bodyPr/>
          <a:lstStyle/>
          <a:p>
            <a:fld id="{4C47FFBA-7019-4803-B61A-8256B9E3646F}" type="slidenum">
              <a:rPr lang="en-GB" smtClean="0"/>
              <a:t>‹#›</a:t>
            </a:fld>
            <a:endParaRPr lang="en-GB"/>
          </a:p>
        </p:txBody>
      </p:sp>
    </p:spTree>
    <p:extLst>
      <p:ext uri="{BB962C8B-B14F-4D97-AF65-F5344CB8AC3E}">
        <p14:creationId xmlns:p14="http://schemas.microsoft.com/office/powerpoint/2010/main" val="3021505985"/>
      </p:ext>
    </p:extLst>
  </p:cSld>
  <p:clrMapOvr>
    <a:masterClrMapping/>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71B427D-848C-4440-B914-46185C91A9CD}"/>
              </a:ext>
            </a:extLst>
          </p:cNvPr>
          <p:cNvSpPr>
            <a:spLocks noGrp="1"/>
          </p:cNvSpPr>
          <p:nvPr>
            <p:ph type="dt" sz="half" idx="10"/>
          </p:nvPr>
        </p:nvSpPr>
        <p:spPr>
          <a:xfrm>
            <a:off x="838200" y="6356350"/>
            <a:ext cx="2743200" cy="365125"/>
          </a:xfrm>
          <a:prstGeom prst="rect">
            <a:avLst/>
          </a:prstGeom>
        </p:spPr>
        <p:txBody>
          <a:bodyPr/>
          <a:lstStyle/>
          <a:p>
            <a:fld id="{AEC5B31D-876A-49B2-B646-47FFB1DCA0BD}" type="datetimeFigureOut">
              <a:rPr lang="en-GB" smtClean="0"/>
              <a:t>07/11/2022</a:t>
            </a:fld>
            <a:endParaRPr lang="en-GB"/>
          </a:p>
        </p:txBody>
      </p:sp>
      <p:sp>
        <p:nvSpPr>
          <p:cNvPr id="3" name="Footer Placeholder 2">
            <a:extLst>
              <a:ext uri="{FF2B5EF4-FFF2-40B4-BE49-F238E27FC236}">
                <a16:creationId xmlns:a16="http://schemas.microsoft.com/office/drawing/2014/main" id="{25E70E5F-7E9C-4E79-B83A-F4E7F1647423}"/>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4" name="Slide Number Placeholder 3">
            <a:extLst>
              <a:ext uri="{FF2B5EF4-FFF2-40B4-BE49-F238E27FC236}">
                <a16:creationId xmlns:a16="http://schemas.microsoft.com/office/drawing/2014/main" id="{44BBC04C-EDBB-432A-BF79-45E0343C5533}"/>
              </a:ext>
            </a:extLst>
          </p:cNvPr>
          <p:cNvSpPr>
            <a:spLocks noGrp="1"/>
          </p:cNvSpPr>
          <p:nvPr>
            <p:ph type="sldNum" sz="quarter" idx="12"/>
          </p:nvPr>
        </p:nvSpPr>
        <p:spPr>
          <a:xfrm>
            <a:off x="8610600" y="6356350"/>
            <a:ext cx="2743200" cy="365125"/>
          </a:xfrm>
          <a:prstGeom prst="rect">
            <a:avLst/>
          </a:prstGeom>
        </p:spPr>
        <p:txBody>
          <a:bodyPr/>
          <a:lstStyle/>
          <a:p>
            <a:fld id="{4C47FFBA-7019-4803-B61A-8256B9E3646F}" type="slidenum">
              <a:rPr lang="en-GB" smtClean="0"/>
              <a:t>‹#›</a:t>
            </a:fld>
            <a:endParaRPr lang="en-GB"/>
          </a:p>
        </p:txBody>
      </p:sp>
    </p:spTree>
    <p:extLst>
      <p:ext uri="{BB962C8B-B14F-4D97-AF65-F5344CB8AC3E}">
        <p14:creationId xmlns:p14="http://schemas.microsoft.com/office/powerpoint/2010/main" val="740923972"/>
      </p:ext>
    </p:extLst>
  </p:cSld>
  <p:clrMapOvr>
    <a:masterClrMapping/>
  </p:clrMapOvr>
  <p:transition spd="med">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11281D-9C7D-4187-9515-3D6F6210678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81345368-E801-4D4A-B2F4-A47CEC9BB84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D4DDBD52-441C-459D-BF68-BD401B80AE0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2D469C6-7A38-4890-B220-CFCECB42C6A1}"/>
              </a:ext>
            </a:extLst>
          </p:cNvPr>
          <p:cNvSpPr>
            <a:spLocks noGrp="1"/>
          </p:cNvSpPr>
          <p:nvPr>
            <p:ph type="dt" sz="half" idx="10"/>
          </p:nvPr>
        </p:nvSpPr>
        <p:spPr>
          <a:xfrm>
            <a:off x="838200" y="6356350"/>
            <a:ext cx="2743200" cy="365125"/>
          </a:xfrm>
          <a:prstGeom prst="rect">
            <a:avLst/>
          </a:prstGeom>
        </p:spPr>
        <p:txBody>
          <a:bodyPr/>
          <a:lstStyle/>
          <a:p>
            <a:fld id="{AEC5B31D-876A-49B2-B646-47FFB1DCA0BD}" type="datetimeFigureOut">
              <a:rPr lang="en-GB" smtClean="0"/>
              <a:t>07/11/2022</a:t>
            </a:fld>
            <a:endParaRPr lang="en-GB"/>
          </a:p>
        </p:txBody>
      </p:sp>
      <p:sp>
        <p:nvSpPr>
          <p:cNvPr id="6" name="Footer Placeholder 5">
            <a:extLst>
              <a:ext uri="{FF2B5EF4-FFF2-40B4-BE49-F238E27FC236}">
                <a16:creationId xmlns:a16="http://schemas.microsoft.com/office/drawing/2014/main" id="{D86B9655-B326-4380-AD04-96DBAA6BCDE2}"/>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7" name="Slide Number Placeholder 6">
            <a:extLst>
              <a:ext uri="{FF2B5EF4-FFF2-40B4-BE49-F238E27FC236}">
                <a16:creationId xmlns:a16="http://schemas.microsoft.com/office/drawing/2014/main" id="{A9750C96-C745-4135-AE92-FA4AE6EC7697}"/>
              </a:ext>
            </a:extLst>
          </p:cNvPr>
          <p:cNvSpPr>
            <a:spLocks noGrp="1"/>
          </p:cNvSpPr>
          <p:nvPr>
            <p:ph type="sldNum" sz="quarter" idx="12"/>
          </p:nvPr>
        </p:nvSpPr>
        <p:spPr>
          <a:xfrm>
            <a:off x="8610600" y="6356350"/>
            <a:ext cx="2743200" cy="365125"/>
          </a:xfrm>
          <a:prstGeom prst="rect">
            <a:avLst/>
          </a:prstGeom>
        </p:spPr>
        <p:txBody>
          <a:bodyPr/>
          <a:lstStyle/>
          <a:p>
            <a:fld id="{4C47FFBA-7019-4803-B61A-8256B9E3646F}" type="slidenum">
              <a:rPr lang="en-GB" smtClean="0"/>
              <a:t>‹#›</a:t>
            </a:fld>
            <a:endParaRPr lang="en-GB"/>
          </a:p>
        </p:txBody>
      </p:sp>
    </p:spTree>
    <p:extLst>
      <p:ext uri="{BB962C8B-B14F-4D97-AF65-F5344CB8AC3E}">
        <p14:creationId xmlns:p14="http://schemas.microsoft.com/office/powerpoint/2010/main" val="899383526"/>
      </p:ext>
    </p:extLst>
  </p:cSld>
  <p:clrMapOvr>
    <a:masterClrMapping/>
  </p:clrMapOvr>
  <p:transition spd="med">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7FD55-E903-4166-B501-905B0C2BAF0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A72E65C9-DDAA-466A-A6FC-7D116EDC8C4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F70AA80B-212E-41D3-87AF-FC58A5D07AD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D063AF25-52CF-4127-AE62-8E55B6DAE27A}"/>
              </a:ext>
            </a:extLst>
          </p:cNvPr>
          <p:cNvSpPr>
            <a:spLocks noGrp="1"/>
          </p:cNvSpPr>
          <p:nvPr>
            <p:ph type="dt" sz="half" idx="10"/>
          </p:nvPr>
        </p:nvSpPr>
        <p:spPr>
          <a:xfrm>
            <a:off x="838200" y="6356350"/>
            <a:ext cx="2743200" cy="365125"/>
          </a:xfrm>
          <a:prstGeom prst="rect">
            <a:avLst/>
          </a:prstGeom>
        </p:spPr>
        <p:txBody>
          <a:bodyPr/>
          <a:lstStyle/>
          <a:p>
            <a:fld id="{AEC5B31D-876A-49B2-B646-47FFB1DCA0BD}" type="datetimeFigureOut">
              <a:rPr lang="en-GB" smtClean="0"/>
              <a:t>07/11/2022</a:t>
            </a:fld>
            <a:endParaRPr lang="en-GB"/>
          </a:p>
        </p:txBody>
      </p:sp>
      <p:sp>
        <p:nvSpPr>
          <p:cNvPr id="6" name="Footer Placeholder 5">
            <a:extLst>
              <a:ext uri="{FF2B5EF4-FFF2-40B4-BE49-F238E27FC236}">
                <a16:creationId xmlns:a16="http://schemas.microsoft.com/office/drawing/2014/main" id="{6294994E-CCCB-42D2-A6E5-F7BFB558CABB}"/>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7" name="Slide Number Placeholder 6">
            <a:extLst>
              <a:ext uri="{FF2B5EF4-FFF2-40B4-BE49-F238E27FC236}">
                <a16:creationId xmlns:a16="http://schemas.microsoft.com/office/drawing/2014/main" id="{1866B599-E99E-4B76-A90C-C8233724FA4A}"/>
              </a:ext>
            </a:extLst>
          </p:cNvPr>
          <p:cNvSpPr>
            <a:spLocks noGrp="1"/>
          </p:cNvSpPr>
          <p:nvPr>
            <p:ph type="sldNum" sz="quarter" idx="12"/>
          </p:nvPr>
        </p:nvSpPr>
        <p:spPr>
          <a:xfrm>
            <a:off x="8610600" y="6356350"/>
            <a:ext cx="2743200" cy="365125"/>
          </a:xfrm>
          <a:prstGeom prst="rect">
            <a:avLst/>
          </a:prstGeom>
        </p:spPr>
        <p:txBody>
          <a:bodyPr/>
          <a:lstStyle/>
          <a:p>
            <a:fld id="{4C47FFBA-7019-4803-B61A-8256B9E3646F}" type="slidenum">
              <a:rPr lang="en-GB" smtClean="0"/>
              <a:t>‹#›</a:t>
            </a:fld>
            <a:endParaRPr lang="en-GB"/>
          </a:p>
        </p:txBody>
      </p:sp>
    </p:spTree>
    <p:extLst>
      <p:ext uri="{BB962C8B-B14F-4D97-AF65-F5344CB8AC3E}">
        <p14:creationId xmlns:p14="http://schemas.microsoft.com/office/powerpoint/2010/main" val="2644539192"/>
      </p:ext>
    </p:extLst>
  </p:cSld>
  <p:clrMapOvr>
    <a:masterClrMapping/>
  </p:clrMapOvr>
  <p:transition spd="med">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9AAB451-C634-4A9E-BFB0-9D91D08690E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endParaRPr lang="en-GB" dirty="0"/>
          </a:p>
        </p:txBody>
      </p:sp>
      <p:sp>
        <p:nvSpPr>
          <p:cNvPr id="3" name="Text Placeholder 2">
            <a:extLst>
              <a:ext uri="{FF2B5EF4-FFF2-40B4-BE49-F238E27FC236}">
                <a16:creationId xmlns:a16="http://schemas.microsoft.com/office/drawing/2014/main" id="{5E72FA12-8D9E-475C-A9D6-5357EB51C45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77261320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med">
    <p:fade/>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tags" Target="../tags/tag2.xml"/><Relationship Id="rId5" Type="http://schemas.openxmlformats.org/officeDocument/2006/relationships/image" Target="../media/image2.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tags" Target="../tags/tag11.xml"/><Relationship Id="rId5" Type="http://schemas.openxmlformats.org/officeDocument/2006/relationships/image" Target="../media/image17.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notesSlide" Target="../notesSlides/notesSlide11.xml"/><Relationship Id="rId7" Type="http://schemas.openxmlformats.org/officeDocument/2006/relationships/image" Target="../media/image8.png"/><Relationship Id="rId2" Type="http://schemas.openxmlformats.org/officeDocument/2006/relationships/slideLayout" Target="../slideLayouts/slideLayout2.xml"/><Relationship Id="rId1" Type="http://schemas.openxmlformats.org/officeDocument/2006/relationships/tags" Target="../tags/tag12.xml"/><Relationship Id="rId6" Type="http://schemas.openxmlformats.org/officeDocument/2006/relationships/image" Target="../media/image7.png"/><Relationship Id="rId5" Type="http://schemas.openxmlformats.org/officeDocument/2006/relationships/image" Target="../media/image17.pn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tags" Target="../tags/tag13.xml"/><Relationship Id="rId5" Type="http://schemas.openxmlformats.org/officeDocument/2006/relationships/image" Target="../media/image19.pn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tags" Target="../tags/tag14.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tags" Target="../tags/tag15.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tags" Target="../tags/tag16.xml"/><Relationship Id="rId5" Type="http://schemas.openxmlformats.org/officeDocument/2006/relationships/image" Target="../media/image24.png"/><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tags" Target="../tags/tag17.xml"/><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tags" Target="../tags/tag18.xml"/><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tags" Target="../tags/tag19.xml"/><Relationship Id="rId5" Type="http://schemas.openxmlformats.org/officeDocument/2006/relationships/image" Target="../media/image6.png"/><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tags" Target="../tags/tag20.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3.xml"/><Relationship Id="rId6" Type="http://schemas.openxmlformats.org/officeDocument/2006/relationships/image" Target="../media/image3.png"/><Relationship Id="rId5" Type="http://schemas.openxmlformats.org/officeDocument/2006/relationships/image" Target="../media/image1.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tags" Target="../tags/tag21.xml"/><Relationship Id="rId5" Type="http://schemas.openxmlformats.org/officeDocument/2006/relationships/image" Target="../media/image25.png"/><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tags" Target="../tags/tag22.xml"/><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tags" Target="../tags/tag23.xml"/><Relationship Id="rId5" Type="http://schemas.openxmlformats.org/officeDocument/2006/relationships/image" Target="../media/image9.png"/><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tags" Target="../tags/tag24.xml"/><Relationship Id="rId5" Type="http://schemas.openxmlformats.org/officeDocument/2006/relationships/image" Target="../media/image1.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4.xml"/><Relationship Id="rId5" Type="http://schemas.openxmlformats.org/officeDocument/2006/relationships/image" Target="../media/image4.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5.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7" Type="http://schemas.openxmlformats.org/officeDocument/2006/relationships/image" Target="../media/image9.png"/><Relationship Id="rId2" Type="http://schemas.openxmlformats.org/officeDocument/2006/relationships/slideLayout" Target="../slideLayouts/slideLayout2.xml"/><Relationship Id="rId1" Type="http://schemas.openxmlformats.org/officeDocument/2006/relationships/tags" Target="../tags/tag6.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ags" Target="../tags/tag7.xml"/><Relationship Id="rId6" Type="http://schemas.openxmlformats.org/officeDocument/2006/relationships/image" Target="../media/image10.png"/><Relationship Id="rId5" Type="http://schemas.openxmlformats.org/officeDocument/2006/relationships/image" Target="../media/image6.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ags" Target="../tags/tag8.xml"/><Relationship Id="rId5" Type="http://schemas.openxmlformats.org/officeDocument/2006/relationships/image" Target="../media/image6.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tags" Target="../tags/tag9.xml"/><Relationship Id="rId5" Type="http://schemas.openxmlformats.org/officeDocument/2006/relationships/image" Target="../media/image11.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notesSlide" Target="../notesSlides/notesSlide9.xml"/><Relationship Id="rId7" Type="http://schemas.openxmlformats.org/officeDocument/2006/relationships/image" Target="../media/image14.png"/><Relationship Id="rId2" Type="http://schemas.openxmlformats.org/officeDocument/2006/relationships/slideLayout" Target="../slideLayouts/slideLayout2.xml"/><Relationship Id="rId1" Type="http://schemas.openxmlformats.org/officeDocument/2006/relationships/tags" Target="../tags/tag10.xml"/><Relationship Id="rId6" Type="http://schemas.openxmlformats.org/officeDocument/2006/relationships/image" Target="../media/image13.png"/><Relationship Id="rId5" Type="http://schemas.openxmlformats.org/officeDocument/2006/relationships/image" Target="../media/image2.png"/><Relationship Id="rId4" Type="http://schemas.openxmlformats.org/officeDocument/2006/relationships/image" Target="../media/image12.png"/><Relationship Id="rId9"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5BB4486-8548-7693-0F10-43CD15A9C01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20225" y="236365"/>
            <a:ext cx="2141567" cy="655855"/>
          </a:xfrm>
          <a:prstGeom prst="rect">
            <a:avLst/>
          </a:prstGeom>
        </p:spPr>
      </p:pic>
      <p:grpSp>
        <p:nvGrpSpPr>
          <p:cNvPr id="2" name="Group 1">
            <a:extLst>
              <a:ext uri="{FF2B5EF4-FFF2-40B4-BE49-F238E27FC236}">
                <a16:creationId xmlns:a16="http://schemas.microsoft.com/office/drawing/2014/main" id="{AEFF31C0-596D-4351-B46F-8440B6312256}"/>
              </a:ext>
            </a:extLst>
          </p:cNvPr>
          <p:cNvGrpSpPr/>
          <p:nvPr/>
        </p:nvGrpSpPr>
        <p:grpSpPr>
          <a:xfrm>
            <a:off x="1" y="1805920"/>
            <a:ext cx="12175670" cy="3243080"/>
            <a:chOff x="1" y="1805920"/>
            <a:chExt cx="12175670" cy="3243080"/>
          </a:xfrm>
        </p:grpSpPr>
        <p:grpSp>
          <p:nvGrpSpPr>
            <p:cNvPr id="31" name="Group 30">
              <a:extLst>
                <a:ext uri="{FF2B5EF4-FFF2-40B4-BE49-F238E27FC236}">
                  <a16:creationId xmlns:a16="http://schemas.microsoft.com/office/drawing/2014/main" id="{B73EB9B5-8DB0-C2BA-6F75-5397B8DDBBCD}"/>
                </a:ext>
              </a:extLst>
            </p:cNvPr>
            <p:cNvGrpSpPr/>
            <p:nvPr/>
          </p:nvGrpSpPr>
          <p:grpSpPr>
            <a:xfrm>
              <a:off x="3225226" y="1805920"/>
              <a:ext cx="8950445" cy="3240000"/>
              <a:chOff x="3225226" y="1805920"/>
              <a:chExt cx="8950445" cy="3240000"/>
            </a:xfrm>
          </p:grpSpPr>
          <p:sp>
            <p:nvSpPr>
              <p:cNvPr id="32" name="Rectangle 31">
                <a:extLst>
                  <a:ext uri="{FF2B5EF4-FFF2-40B4-BE49-F238E27FC236}">
                    <a16:creationId xmlns:a16="http://schemas.microsoft.com/office/drawing/2014/main" id="{3209C60B-4EAE-983B-EB90-2186CBA79AFC}"/>
                  </a:ext>
                </a:extLst>
              </p:cNvPr>
              <p:cNvSpPr/>
              <p:nvPr/>
            </p:nvSpPr>
            <p:spPr>
              <a:xfrm>
                <a:off x="3225226" y="1805920"/>
                <a:ext cx="8950445" cy="3240000"/>
              </a:xfrm>
              <a:prstGeom prst="rect">
                <a:avLst/>
              </a:prstGeom>
              <a:solidFill>
                <a:srgbClr val="25B1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33" name="Group 32">
                <a:extLst>
                  <a:ext uri="{FF2B5EF4-FFF2-40B4-BE49-F238E27FC236}">
                    <a16:creationId xmlns:a16="http://schemas.microsoft.com/office/drawing/2014/main" id="{7A08889B-A57A-D7C8-EAE7-BACEAFFB47D7}"/>
                  </a:ext>
                </a:extLst>
              </p:cNvPr>
              <p:cNvGrpSpPr/>
              <p:nvPr/>
            </p:nvGrpSpPr>
            <p:grpSpPr>
              <a:xfrm>
                <a:off x="3497856" y="2675227"/>
                <a:ext cx="7504761" cy="1507547"/>
                <a:chOff x="3029663" y="2891869"/>
                <a:chExt cx="7504761" cy="1507547"/>
              </a:xfrm>
            </p:grpSpPr>
            <p:sp>
              <p:nvSpPr>
                <p:cNvPr id="35" name="TextBox 34">
                  <a:extLst>
                    <a:ext uri="{FF2B5EF4-FFF2-40B4-BE49-F238E27FC236}">
                      <a16:creationId xmlns:a16="http://schemas.microsoft.com/office/drawing/2014/main" id="{6C5CA4A5-1A67-5576-0CC7-176E1C118893}"/>
                    </a:ext>
                  </a:extLst>
                </p:cNvPr>
                <p:cNvSpPr txBox="1"/>
                <p:nvPr/>
              </p:nvSpPr>
              <p:spPr>
                <a:xfrm>
                  <a:off x="3029663" y="2891869"/>
                  <a:ext cx="4720763" cy="595869"/>
                </a:xfrm>
                <a:prstGeom prst="rect">
                  <a:avLst/>
                </a:prstGeom>
              </p:spPr>
              <p:txBody>
                <a:bodyPr vert="horz" wrap="square" lIns="91440" tIns="45720" rIns="91440" bIns="45720" rtlCol="0" anchor="b">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3600" dirty="0"/>
                    <a:t>Unit 1</a:t>
                  </a:r>
                </a:p>
              </p:txBody>
            </p:sp>
            <p:sp>
              <p:nvSpPr>
                <p:cNvPr id="36" name="TextBox 35">
                  <a:extLst>
                    <a:ext uri="{FF2B5EF4-FFF2-40B4-BE49-F238E27FC236}">
                      <a16:creationId xmlns:a16="http://schemas.microsoft.com/office/drawing/2014/main" id="{8E7EEC0C-39AC-6792-600F-2FF2EFB7D9EB}"/>
                    </a:ext>
                  </a:extLst>
                </p:cNvPr>
                <p:cNvSpPr txBox="1"/>
                <p:nvPr/>
              </p:nvSpPr>
              <p:spPr>
                <a:xfrm>
                  <a:off x="3029663" y="3635745"/>
                  <a:ext cx="7504761" cy="763671"/>
                </a:xfrm>
                <a:prstGeom prst="rect">
                  <a:avLst/>
                </a:prstGeom>
              </p:spPr>
              <p:txBody>
                <a:bodyPr vert="horz" wrap="square" lIns="91440" tIns="45720" rIns="91440" bIns="45720" rtlCol="0" anchor="b">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4800" dirty="0"/>
                    <a:t>What is the HHFA? </a:t>
                  </a:r>
                </a:p>
              </p:txBody>
            </p:sp>
          </p:grpSp>
        </p:grpSp>
        <p:pic>
          <p:nvPicPr>
            <p:cNvPr id="10" name="Picture 9">
              <a:extLst>
                <a:ext uri="{FF2B5EF4-FFF2-40B4-BE49-F238E27FC236}">
                  <a16:creationId xmlns:a16="http://schemas.microsoft.com/office/drawing/2014/main" id="{837EE406-88EA-4B8D-8328-47404BB2918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rot="5400000">
              <a:off x="-1523" y="1807445"/>
              <a:ext cx="3243079" cy="3240031"/>
            </a:xfrm>
            <a:prstGeom prst="rect">
              <a:avLst/>
            </a:prstGeom>
          </p:spPr>
        </p:pic>
      </p:grpSp>
    </p:spTree>
    <p:custDataLst>
      <p:tags r:id="rId1"/>
    </p:custDataLst>
    <p:extLst>
      <p:ext uri="{BB962C8B-B14F-4D97-AF65-F5344CB8AC3E}">
        <p14:creationId xmlns:p14="http://schemas.microsoft.com/office/powerpoint/2010/main" val="3006769173"/>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header">
            <a:extLst>
              <a:ext uri="{FF2B5EF4-FFF2-40B4-BE49-F238E27FC236}">
                <a16:creationId xmlns:a16="http://schemas.microsoft.com/office/drawing/2014/main" id="{E216B21A-68AA-E28F-1ED8-D79135148729}"/>
              </a:ext>
            </a:extLst>
          </p:cNvPr>
          <p:cNvGrpSpPr/>
          <p:nvPr/>
        </p:nvGrpSpPr>
        <p:grpSpPr>
          <a:xfrm>
            <a:off x="-1235" y="-815"/>
            <a:ext cx="6831385" cy="611122"/>
            <a:chOff x="-1235" y="-815"/>
            <a:chExt cx="6831385" cy="611122"/>
          </a:xfrm>
        </p:grpSpPr>
        <p:sp>
          <p:nvSpPr>
            <p:cNvPr id="20" name="TextBox 19">
              <a:extLst>
                <a:ext uri="{FF2B5EF4-FFF2-40B4-BE49-F238E27FC236}">
                  <a16:creationId xmlns:a16="http://schemas.microsoft.com/office/drawing/2014/main" id="{D43D8187-3F54-29A0-47BF-D2FFEE1F55ED}"/>
                </a:ext>
              </a:extLst>
            </p:cNvPr>
            <p:cNvSpPr txBox="1"/>
            <p:nvPr/>
          </p:nvSpPr>
          <p:spPr>
            <a:xfrm>
              <a:off x="734150" y="21482"/>
              <a:ext cx="6096000" cy="584775"/>
            </a:xfrm>
            <a:prstGeom prst="rect">
              <a:avLst/>
            </a:prstGeom>
            <a:noFill/>
          </p:spPr>
          <p:txBody>
            <a:bodyPr wrap="square">
              <a:spAutoFit/>
            </a:bodyPr>
            <a:lstStyle/>
            <a:p>
              <a:r>
                <a:rPr lang="en-GB" sz="3200" dirty="0">
                  <a:solidFill>
                    <a:srgbClr val="595959"/>
                  </a:solidFill>
                </a:rPr>
                <a:t>How are HHFA data collected?</a:t>
              </a:r>
            </a:p>
          </p:txBody>
        </p:sp>
        <p:pic>
          <p:nvPicPr>
            <p:cNvPr id="21" name="Picture 20">
              <a:extLst>
                <a:ext uri="{FF2B5EF4-FFF2-40B4-BE49-F238E27FC236}">
                  <a16:creationId xmlns:a16="http://schemas.microsoft.com/office/drawing/2014/main" id="{B11C2849-6A91-B650-FDA0-1FFD204ECDE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rot="5400000">
              <a:off x="-1522" y="-528"/>
              <a:ext cx="611122" cy="610548"/>
            </a:xfrm>
            <a:prstGeom prst="rect">
              <a:avLst/>
            </a:prstGeom>
          </p:spPr>
        </p:pic>
      </p:grpSp>
      <p:sp>
        <p:nvSpPr>
          <p:cNvPr id="17" name="text title box">
            <a:extLst>
              <a:ext uri="{FF2B5EF4-FFF2-40B4-BE49-F238E27FC236}">
                <a16:creationId xmlns:a16="http://schemas.microsoft.com/office/drawing/2014/main" id="{C5B8E721-6678-51FF-C569-302CAEFE3048}"/>
              </a:ext>
            </a:extLst>
          </p:cNvPr>
          <p:cNvSpPr/>
          <p:nvPr/>
        </p:nvSpPr>
        <p:spPr>
          <a:xfrm>
            <a:off x="0" y="2163651"/>
            <a:ext cx="7095717" cy="2527300"/>
          </a:xfrm>
          <a:prstGeom prst="homePlate">
            <a:avLst>
              <a:gd name="adj" fmla="val 0"/>
            </a:avLst>
          </a:prstGeom>
          <a:solidFill>
            <a:srgbClr val="31B09C"/>
          </a:solidFill>
          <a:ln>
            <a:noFill/>
          </a:ln>
        </p:spPr>
        <p:style>
          <a:lnRef idx="2">
            <a:schemeClr val="accent1">
              <a:shade val="50000"/>
            </a:schemeClr>
          </a:lnRef>
          <a:fillRef idx="1">
            <a:schemeClr val="accent1"/>
          </a:fillRef>
          <a:effectRef idx="0">
            <a:schemeClr val="accent1"/>
          </a:effectRef>
          <a:fontRef idx="minor">
            <a:schemeClr val="lt1"/>
          </a:fontRef>
        </p:style>
        <p:txBody>
          <a:bodyPr lIns="252000" rIns="144000" rtlCol="0" anchor="ctr"/>
          <a:lstStyle/>
          <a:p>
            <a:pPr>
              <a:spcAft>
                <a:spcPts val="1200"/>
              </a:spcAft>
            </a:pPr>
            <a:r>
              <a:rPr lang="en-GB" sz="2400" dirty="0">
                <a:solidFill>
                  <a:schemeClr val="bg1"/>
                </a:solidFill>
              </a:rPr>
              <a:t>The HHFA provides questions, organized into standard questionnaires.</a:t>
            </a:r>
          </a:p>
          <a:p>
            <a:pPr>
              <a:spcAft>
                <a:spcPts val="1200"/>
              </a:spcAft>
            </a:pPr>
            <a:r>
              <a:rPr lang="en-GB" sz="2400" dirty="0">
                <a:solidFill>
                  <a:schemeClr val="bg1"/>
                </a:solidFill>
              </a:rPr>
              <a:t>The standard questionnaires can be adapted to the needs and context of the country.</a:t>
            </a:r>
          </a:p>
        </p:txBody>
      </p:sp>
      <p:grpSp>
        <p:nvGrpSpPr>
          <p:cNvPr id="7" name="Group 6">
            <a:extLst>
              <a:ext uri="{FF2B5EF4-FFF2-40B4-BE49-F238E27FC236}">
                <a16:creationId xmlns:a16="http://schemas.microsoft.com/office/drawing/2014/main" id="{1440E75F-9A78-49B0-819B-4FE9E88FA5EF}"/>
              </a:ext>
            </a:extLst>
          </p:cNvPr>
          <p:cNvGrpSpPr/>
          <p:nvPr/>
        </p:nvGrpSpPr>
        <p:grpSpPr>
          <a:xfrm>
            <a:off x="7736303" y="1491323"/>
            <a:ext cx="3875353" cy="3875353"/>
            <a:chOff x="438171" y="1469910"/>
            <a:chExt cx="4106641" cy="4106641"/>
          </a:xfrm>
        </p:grpSpPr>
        <p:sp>
          <p:nvSpPr>
            <p:cNvPr id="8" name="circle">
              <a:extLst>
                <a:ext uri="{FF2B5EF4-FFF2-40B4-BE49-F238E27FC236}">
                  <a16:creationId xmlns:a16="http://schemas.microsoft.com/office/drawing/2014/main" id="{CA65E44A-DA94-4E64-8A54-D63711309563}"/>
                </a:ext>
              </a:extLst>
            </p:cNvPr>
            <p:cNvSpPr/>
            <p:nvPr/>
          </p:nvSpPr>
          <p:spPr>
            <a:xfrm>
              <a:off x="438171" y="1469910"/>
              <a:ext cx="4106641" cy="4106641"/>
            </a:xfrm>
            <a:prstGeom prst="ellipse">
              <a:avLst/>
            </a:prstGeom>
            <a:solidFill>
              <a:srgbClr val="CBEB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9" name="Picture 8">
              <a:extLst>
                <a:ext uri="{FF2B5EF4-FFF2-40B4-BE49-F238E27FC236}">
                  <a16:creationId xmlns:a16="http://schemas.microsoft.com/office/drawing/2014/main" id="{387F268A-7CBE-41F7-8803-B747CDDBC27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93594" y="2373184"/>
              <a:ext cx="2844556" cy="2288574"/>
            </a:xfrm>
            <a:prstGeom prst="rect">
              <a:avLst/>
            </a:prstGeom>
          </p:spPr>
        </p:pic>
      </p:grpSp>
    </p:spTree>
    <p:custDataLst>
      <p:tags r:id="rId1"/>
    </p:custDataLst>
    <p:extLst>
      <p:ext uri="{BB962C8B-B14F-4D97-AF65-F5344CB8AC3E}">
        <p14:creationId xmlns:p14="http://schemas.microsoft.com/office/powerpoint/2010/main" val="502137982"/>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bg/>
                                          </p:spTgt>
                                        </p:tgtEl>
                                        <p:attrNameLst>
                                          <p:attrName>style.visibility</p:attrName>
                                        </p:attrNameLst>
                                      </p:cBhvr>
                                      <p:to>
                                        <p:strVal val="visible"/>
                                      </p:to>
                                    </p:set>
                                    <p:animEffect transition="in" filter="fade">
                                      <p:cBhvr>
                                        <p:cTn id="7" dur="500"/>
                                        <p:tgtEl>
                                          <p:spTgt spid="17">
                                            <p:bg/>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7">
                                            <p:txEl>
                                              <p:pRg st="0" end="0"/>
                                            </p:txEl>
                                          </p:spTgt>
                                        </p:tgtEl>
                                        <p:attrNameLst>
                                          <p:attrName>style.visibility</p:attrName>
                                        </p:attrNameLst>
                                      </p:cBhvr>
                                      <p:to>
                                        <p:strVal val="visible"/>
                                      </p:to>
                                    </p:set>
                                    <p:animEffect transition="in" filter="fade">
                                      <p:cBhvr>
                                        <p:cTn id="12" dur="500"/>
                                        <p:tgtEl>
                                          <p:spTgt spid="17">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7">
                                            <p:txEl>
                                              <p:pRg st="1" end="1"/>
                                            </p:txEl>
                                          </p:spTgt>
                                        </p:tgtEl>
                                        <p:attrNameLst>
                                          <p:attrName>style.visibility</p:attrName>
                                        </p:attrNameLst>
                                      </p:cBhvr>
                                      <p:to>
                                        <p:strVal val="visible"/>
                                      </p:to>
                                    </p:set>
                                    <p:animEffect transition="in" filter="fade">
                                      <p:cBhvr>
                                        <p:cTn id="17" dur="500"/>
                                        <p:tgtEl>
                                          <p:spTgt spid="1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uiExpand="1" build="p"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Group 41">
            <a:extLst>
              <a:ext uri="{FF2B5EF4-FFF2-40B4-BE49-F238E27FC236}">
                <a16:creationId xmlns:a16="http://schemas.microsoft.com/office/drawing/2014/main" id="{84D8390B-55BB-DC68-6C38-234C5F4C2E56}"/>
              </a:ext>
            </a:extLst>
          </p:cNvPr>
          <p:cNvGrpSpPr/>
          <p:nvPr/>
        </p:nvGrpSpPr>
        <p:grpSpPr>
          <a:xfrm>
            <a:off x="-1235" y="-815"/>
            <a:ext cx="6831385" cy="611122"/>
            <a:chOff x="-1235" y="-815"/>
            <a:chExt cx="6831385" cy="611122"/>
          </a:xfrm>
        </p:grpSpPr>
        <p:sp>
          <p:nvSpPr>
            <p:cNvPr id="43" name="TextBox 42">
              <a:extLst>
                <a:ext uri="{FF2B5EF4-FFF2-40B4-BE49-F238E27FC236}">
                  <a16:creationId xmlns:a16="http://schemas.microsoft.com/office/drawing/2014/main" id="{DAD478BE-FBDA-DC64-8558-B8C0FB8235B4}"/>
                </a:ext>
              </a:extLst>
            </p:cNvPr>
            <p:cNvSpPr txBox="1"/>
            <p:nvPr/>
          </p:nvSpPr>
          <p:spPr>
            <a:xfrm>
              <a:off x="734150" y="21600"/>
              <a:ext cx="6096000" cy="584775"/>
            </a:xfrm>
            <a:prstGeom prst="rect">
              <a:avLst/>
            </a:prstGeom>
            <a:noFill/>
          </p:spPr>
          <p:txBody>
            <a:bodyPr wrap="square">
              <a:spAutoFit/>
            </a:bodyPr>
            <a:lstStyle/>
            <a:p>
              <a:r>
                <a:rPr lang="en-GB" sz="3200" dirty="0">
                  <a:solidFill>
                    <a:srgbClr val="595959"/>
                  </a:solidFill>
                </a:rPr>
                <a:t>How are HHFA data collected?</a:t>
              </a:r>
            </a:p>
          </p:txBody>
        </p:sp>
        <p:pic>
          <p:nvPicPr>
            <p:cNvPr id="44" name="Picture 43">
              <a:extLst>
                <a:ext uri="{FF2B5EF4-FFF2-40B4-BE49-F238E27FC236}">
                  <a16:creationId xmlns:a16="http://schemas.microsoft.com/office/drawing/2014/main" id="{2BBCD590-2449-7FDC-111E-501E5119FFE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rot="5400000">
              <a:off x="-1522" y="-528"/>
              <a:ext cx="611122" cy="610548"/>
            </a:xfrm>
            <a:prstGeom prst="rect">
              <a:avLst/>
            </a:prstGeom>
          </p:spPr>
        </p:pic>
      </p:grpSp>
      <p:sp>
        <p:nvSpPr>
          <p:cNvPr id="49" name="textbox1">
            <a:extLst>
              <a:ext uri="{FF2B5EF4-FFF2-40B4-BE49-F238E27FC236}">
                <a16:creationId xmlns:a16="http://schemas.microsoft.com/office/drawing/2014/main" id="{8F6278E6-70FB-4D80-80AA-2913D37BF473}"/>
              </a:ext>
            </a:extLst>
          </p:cNvPr>
          <p:cNvSpPr txBox="1"/>
          <p:nvPr/>
        </p:nvSpPr>
        <p:spPr>
          <a:xfrm>
            <a:off x="451870" y="4511414"/>
            <a:ext cx="2699343" cy="759062"/>
          </a:xfrm>
          <a:prstGeom prst="rect">
            <a:avLst/>
          </a:prstGeom>
          <a:noFill/>
        </p:spPr>
        <p:txBody>
          <a:bodyPr vert="horz" wrap="square" lIns="91440" tIns="90000" rIns="91440" bIns="90000" rtlCol="0" anchor="ctr">
            <a:noAutofit/>
          </a:bodyPr>
          <a:lstStyle>
            <a:lvl1pPr algn="r">
              <a:lnSpc>
                <a:spcPct val="90000"/>
              </a:lnSpc>
              <a:spcBef>
                <a:spcPct val="0"/>
              </a:spcBef>
              <a:buNone/>
              <a:defRPr sz="4400">
                <a:solidFill>
                  <a:schemeClr val="bg1"/>
                </a:solidFill>
                <a:latin typeface="+mj-lt"/>
                <a:ea typeface="+mj-ea"/>
                <a:cs typeface="+mj-cs"/>
              </a:defRPr>
            </a:lvl1pPr>
          </a:lstStyle>
          <a:p>
            <a:pPr algn="ctr"/>
            <a:r>
              <a:rPr lang="en-GB" sz="2400" dirty="0">
                <a:solidFill>
                  <a:srgbClr val="595959"/>
                </a:solidFill>
              </a:rPr>
              <a:t>questionnaires</a:t>
            </a:r>
          </a:p>
        </p:txBody>
      </p:sp>
      <p:grpSp>
        <p:nvGrpSpPr>
          <p:cNvPr id="50" name="circle 1">
            <a:extLst>
              <a:ext uri="{FF2B5EF4-FFF2-40B4-BE49-F238E27FC236}">
                <a16:creationId xmlns:a16="http://schemas.microsoft.com/office/drawing/2014/main" id="{57A9FDCE-8608-43A4-8479-5333105A1DA0}"/>
              </a:ext>
            </a:extLst>
          </p:cNvPr>
          <p:cNvGrpSpPr/>
          <p:nvPr/>
        </p:nvGrpSpPr>
        <p:grpSpPr>
          <a:xfrm>
            <a:off x="542668" y="1816007"/>
            <a:ext cx="2399666" cy="2399666"/>
            <a:chOff x="470234" y="1852537"/>
            <a:chExt cx="2295039" cy="2295039"/>
          </a:xfrm>
        </p:grpSpPr>
        <p:sp>
          <p:nvSpPr>
            <p:cNvPr id="51" name="circle">
              <a:extLst>
                <a:ext uri="{FF2B5EF4-FFF2-40B4-BE49-F238E27FC236}">
                  <a16:creationId xmlns:a16="http://schemas.microsoft.com/office/drawing/2014/main" id="{631BAB33-50BA-4DE8-82CB-39F84F30A020}"/>
                </a:ext>
              </a:extLst>
            </p:cNvPr>
            <p:cNvSpPr/>
            <p:nvPr/>
          </p:nvSpPr>
          <p:spPr>
            <a:xfrm>
              <a:off x="470234" y="1852537"/>
              <a:ext cx="2295039" cy="2295039"/>
            </a:xfrm>
            <a:prstGeom prst="ellipse">
              <a:avLst/>
            </a:prstGeom>
            <a:solidFill>
              <a:srgbClr val="CBEB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52" name="Picture 51">
              <a:extLst>
                <a:ext uri="{FF2B5EF4-FFF2-40B4-BE49-F238E27FC236}">
                  <a16:creationId xmlns:a16="http://schemas.microsoft.com/office/drawing/2014/main" id="{00D390F7-257C-450C-9652-12B5F45D0CE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8915" y="2404606"/>
              <a:ext cx="1650612" cy="1327992"/>
            </a:xfrm>
            <a:prstGeom prst="rect">
              <a:avLst/>
            </a:prstGeom>
          </p:spPr>
        </p:pic>
      </p:grpSp>
      <p:grpSp>
        <p:nvGrpSpPr>
          <p:cNvPr id="58" name="circle 3">
            <a:extLst>
              <a:ext uri="{FF2B5EF4-FFF2-40B4-BE49-F238E27FC236}">
                <a16:creationId xmlns:a16="http://schemas.microsoft.com/office/drawing/2014/main" id="{4207B66C-B48A-4007-A4BB-E30278BF4C57}"/>
              </a:ext>
            </a:extLst>
          </p:cNvPr>
          <p:cNvGrpSpPr/>
          <p:nvPr/>
        </p:nvGrpSpPr>
        <p:grpSpPr>
          <a:xfrm>
            <a:off x="6323689" y="1816007"/>
            <a:ext cx="2399666" cy="2399666"/>
            <a:chOff x="470234" y="1852537"/>
            <a:chExt cx="2295039" cy="2295039"/>
          </a:xfrm>
        </p:grpSpPr>
        <p:sp>
          <p:nvSpPr>
            <p:cNvPr id="59" name="circle">
              <a:extLst>
                <a:ext uri="{FF2B5EF4-FFF2-40B4-BE49-F238E27FC236}">
                  <a16:creationId xmlns:a16="http://schemas.microsoft.com/office/drawing/2014/main" id="{B679E9B2-3A25-4660-8A94-E63C79033E97}"/>
                </a:ext>
              </a:extLst>
            </p:cNvPr>
            <p:cNvSpPr/>
            <p:nvPr/>
          </p:nvSpPr>
          <p:spPr>
            <a:xfrm>
              <a:off x="470234" y="1852537"/>
              <a:ext cx="2295039" cy="2295039"/>
            </a:xfrm>
            <a:prstGeom prst="ellipse">
              <a:avLst/>
            </a:prstGeom>
            <a:solidFill>
              <a:srgbClr val="CBEB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0" name="Picture 59">
              <a:extLst>
                <a:ext uri="{FF2B5EF4-FFF2-40B4-BE49-F238E27FC236}">
                  <a16:creationId xmlns:a16="http://schemas.microsoft.com/office/drawing/2014/main" id="{B18C2769-B740-4AE0-9A50-E0EF7A87AF0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01933" y="2231624"/>
              <a:ext cx="1058608" cy="1585051"/>
            </a:xfrm>
            <a:prstGeom prst="rect">
              <a:avLst/>
            </a:prstGeom>
          </p:spPr>
        </p:pic>
      </p:grpSp>
      <p:grpSp>
        <p:nvGrpSpPr>
          <p:cNvPr id="62" name="circle 1">
            <a:extLst>
              <a:ext uri="{FF2B5EF4-FFF2-40B4-BE49-F238E27FC236}">
                <a16:creationId xmlns:a16="http://schemas.microsoft.com/office/drawing/2014/main" id="{466E71D8-D715-4915-8F5E-2984B109F384}"/>
              </a:ext>
            </a:extLst>
          </p:cNvPr>
          <p:cNvGrpSpPr/>
          <p:nvPr/>
        </p:nvGrpSpPr>
        <p:grpSpPr>
          <a:xfrm>
            <a:off x="9224846" y="1816007"/>
            <a:ext cx="2399666" cy="2399666"/>
            <a:chOff x="470234" y="1852537"/>
            <a:chExt cx="2295039" cy="2295039"/>
          </a:xfrm>
        </p:grpSpPr>
        <p:sp>
          <p:nvSpPr>
            <p:cNvPr id="63" name="circle">
              <a:extLst>
                <a:ext uri="{FF2B5EF4-FFF2-40B4-BE49-F238E27FC236}">
                  <a16:creationId xmlns:a16="http://schemas.microsoft.com/office/drawing/2014/main" id="{74718ED2-15F7-40F8-AEC4-34F524F8D333}"/>
                </a:ext>
              </a:extLst>
            </p:cNvPr>
            <p:cNvSpPr/>
            <p:nvPr/>
          </p:nvSpPr>
          <p:spPr>
            <a:xfrm>
              <a:off x="470234" y="1852537"/>
              <a:ext cx="2295039" cy="2295039"/>
            </a:xfrm>
            <a:prstGeom prst="ellipse">
              <a:avLst/>
            </a:prstGeom>
            <a:solidFill>
              <a:srgbClr val="CBEB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4" name="Picture 63">
              <a:extLst>
                <a:ext uri="{FF2B5EF4-FFF2-40B4-BE49-F238E27FC236}">
                  <a16:creationId xmlns:a16="http://schemas.microsoft.com/office/drawing/2014/main" id="{30D43DD8-D79E-4C11-8D91-4CFC5C76B94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61038" y="2118238"/>
              <a:ext cx="1878452" cy="1878452"/>
            </a:xfrm>
            <a:prstGeom prst="rect">
              <a:avLst/>
            </a:prstGeom>
          </p:spPr>
        </p:pic>
      </p:grpSp>
      <p:sp>
        <p:nvSpPr>
          <p:cNvPr id="2" name="Arrow: Right 1">
            <a:extLst>
              <a:ext uri="{FF2B5EF4-FFF2-40B4-BE49-F238E27FC236}">
                <a16:creationId xmlns:a16="http://schemas.microsoft.com/office/drawing/2014/main" id="{2813D6B1-4D87-4F9C-94D2-5B57D9ECE787}"/>
              </a:ext>
            </a:extLst>
          </p:cNvPr>
          <p:cNvSpPr/>
          <p:nvPr/>
        </p:nvSpPr>
        <p:spPr>
          <a:xfrm>
            <a:off x="3058713" y="2843718"/>
            <a:ext cx="300306" cy="384904"/>
          </a:xfrm>
          <a:prstGeom prst="rightArrow">
            <a:avLst/>
          </a:prstGeom>
          <a:solidFill>
            <a:srgbClr val="557D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5" name="textbox2">
            <a:extLst>
              <a:ext uri="{FF2B5EF4-FFF2-40B4-BE49-F238E27FC236}">
                <a16:creationId xmlns:a16="http://schemas.microsoft.com/office/drawing/2014/main" id="{AA2B0B67-4FA0-45A5-9285-660FA5FC035E}"/>
              </a:ext>
            </a:extLst>
          </p:cNvPr>
          <p:cNvSpPr txBox="1"/>
          <p:nvPr/>
        </p:nvSpPr>
        <p:spPr>
          <a:xfrm>
            <a:off x="3293986" y="4511414"/>
            <a:ext cx="2699343" cy="759062"/>
          </a:xfrm>
          <a:prstGeom prst="rect">
            <a:avLst/>
          </a:prstGeom>
          <a:noFill/>
        </p:spPr>
        <p:txBody>
          <a:bodyPr vert="horz" wrap="square" lIns="91440" tIns="90000" rIns="91440" bIns="90000" rtlCol="0" anchor="ctr">
            <a:noAutofit/>
          </a:bodyPr>
          <a:lstStyle>
            <a:lvl1pPr algn="r">
              <a:lnSpc>
                <a:spcPct val="90000"/>
              </a:lnSpc>
              <a:spcBef>
                <a:spcPct val="0"/>
              </a:spcBef>
              <a:buNone/>
              <a:defRPr sz="4400">
                <a:solidFill>
                  <a:schemeClr val="bg1"/>
                </a:solidFill>
                <a:latin typeface="+mj-lt"/>
                <a:ea typeface="+mj-ea"/>
                <a:cs typeface="+mj-cs"/>
              </a:defRPr>
            </a:lvl1pPr>
          </a:lstStyle>
          <a:p>
            <a:pPr algn="ctr"/>
            <a:r>
              <a:rPr lang="en-GB" sz="2400">
                <a:solidFill>
                  <a:srgbClr val="595959"/>
                </a:solidFill>
              </a:rPr>
              <a:t>HHFA </a:t>
            </a:r>
            <a:br>
              <a:rPr lang="en-GB" sz="2400">
                <a:solidFill>
                  <a:srgbClr val="595959"/>
                </a:solidFill>
              </a:rPr>
            </a:br>
            <a:r>
              <a:rPr lang="en-GB" sz="2400">
                <a:solidFill>
                  <a:srgbClr val="595959"/>
                </a:solidFill>
              </a:rPr>
              <a:t>CSPro tool</a:t>
            </a:r>
            <a:endParaRPr lang="en-GB" sz="2400" dirty="0">
              <a:solidFill>
                <a:srgbClr val="595959"/>
              </a:solidFill>
            </a:endParaRPr>
          </a:p>
        </p:txBody>
      </p:sp>
      <p:sp>
        <p:nvSpPr>
          <p:cNvPr id="66" name="textbox3">
            <a:extLst>
              <a:ext uri="{FF2B5EF4-FFF2-40B4-BE49-F238E27FC236}">
                <a16:creationId xmlns:a16="http://schemas.microsoft.com/office/drawing/2014/main" id="{D71605B8-75DD-481A-8BCF-259F11BEAF92}"/>
              </a:ext>
            </a:extLst>
          </p:cNvPr>
          <p:cNvSpPr txBox="1"/>
          <p:nvPr/>
        </p:nvSpPr>
        <p:spPr>
          <a:xfrm>
            <a:off x="6198673" y="4511414"/>
            <a:ext cx="2699343" cy="759062"/>
          </a:xfrm>
          <a:prstGeom prst="rect">
            <a:avLst/>
          </a:prstGeom>
          <a:noFill/>
        </p:spPr>
        <p:txBody>
          <a:bodyPr vert="horz" wrap="square" lIns="91440" tIns="90000" rIns="91440" bIns="90000" rtlCol="0" anchor="ctr">
            <a:noAutofit/>
          </a:bodyPr>
          <a:lstStyle>
            <a:lvl1pPr algn="r">
              <a:lnSpc>
                <a:spcPct val="90000"/>
              </a:lnSpc>
              <a:spcBef>
                <a:spcPct val="0"/>
              </a:spcBef>
              <a:buNone/>
              <a:defRPr sz="4400">
                <a:solidFill>
                  <a:schemeClr val="bg1"/>
                </a:solidFill>
                <a:latin typeface="+mj-lt"/>
                <a:ea typeface="+mj-ea"/>
                <a:cs typeface="+mj-cs"/>
              </a:defRPr>
            </a:lvl1pPr>
          </a:lstStyle>
          <a:p>
            <a:pPr algn="ctr"/>
            <a:r>
              <a:rPr lang="en-GB" sz="2400" dirty="0">
                <a:solidFill>
                  <a:srgbClr val="595959"/>
                </a:solidFill>
              </a:rPr>
              <a:t>handheld devices</a:t>
            </a:r>
          </a:p>
        </p:txBody>
      </p:sp>
      <p:sp>
        <p:nvSpPr>
          <p:cNvPr id="67" name="TextBox 66">
            <a:extLst>
              <a:ext uri="{FF2B5EF4-FFF2-40B4-BE49-F238E27FC236}">
                <a16:creationId xmlns:a16="http://schemas.microsoft.com/office/drawing/2014/main" id="{7A52F383-D6C0-43EF-BD33-88B97045EEAA}"/>
              </a:ext>
            </a:extLst>
          </p:cNvPr>
          <p:cNvSpPr txBox="1"/>
          <p:nvPr/>
        </p:nvSpPr>
        <p:spPr>
          <a:xfrm>
            <a:off x="9040789" y="4511414"/>
            <a:ext cx="2699343" cy="759062"/>
          </a:xfrm>
          <a:prstGeom prst="rect">
            <a:avLst/>
          </a:prstGeom>
          <a:noFill/>
        </p:spPr>
        <p:txBody>
          <a:bodyPr vert="horz" wrap="square" lIns="91440" tIns="90000" rIns="91440" bIns="90000" rtlCol="0" anchor="ctr">
            <a:noAutofit/>
          </a:bodyPr>
          <a:lstStyle>
            <a:lvl1pPr algn="r">
              <a:lnSpc>
                <a:spcPct val="90000"/>
              </a:lnSpc>
              <a:spcBef>
                <a:spcPct val="0"/>
              </a:spcBef>
              <a:buNone/>
              <a:defRPr sz="4400">
                <a:solidFill>
                  <a:schemeClr val="bg1"/>
                </a:solidFill>
                <a:latin typeface="+mj-lt"/>
                <a:ea typeface="+mj-ea"/>
                <a:cs typeface="+mj-cs"/>
              </a:defRPr>
            </a:lvl1pPr>
          </a:lstStyle>
          <a:p>
            <a:pPr algn="ctr"/>
            <a:r>
              <a:rPr lang="en-GB" sz="2400" dirty="0">
                <a:solidFill>
                  <a:srgbClr val="595959"/>
                </a:solidFill>
              </a:rPr>
              <a:t>used by data collectors</a:t>
            </a:r>
          </a:p>
        </p:txBody>
      </p:sp>
      <p:sp>
        <p:nvSpPr>
          <p:cNvPr id="68" name="Arrow: Right 67">
            <a:extLst>
              <a:ext uri="{FF2B5EF4-FFF2-40B4-BE49-F238E27FC236}">
                <a16:creationId xmlns:a16="http://schemas.microsoft.com/office/drawing/2014/main" id="{C03A6B64-0B4B-4031-B487-AAC0D0C380D7}"/>
              </a:ext>
            </a:extLst>
          </p:cNvPr>
          <p:cNvSpPr/>
          <p:nvPr/>
        </p:nvSpPr>
        <p:spPr>
          <a:xfrm>
            <a:off x="5921177" y="2843718"/>
            <a:ext cx="300306" cy="384904"/>
          </a:xfrm>
          <a:prstGeom prst="rightArrow">
            <a:avLst/>
          </a:prstGeom>
          <a:solidFill>
            <a:srgbClr val="557D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1" name="Arrow: Right 70">
            <a:extLst>
              <a:ext uri="{FF2B5EF4-FFF2-40B4-BE49-F238E27FC236}">
                <a16:creationId xmlns:a16="http://schemas.microsoft.com/office/drawing/2014/main" id="{EC4788D2-3091-4B19-95CD-9607D8AA41F6}"/>
              </a:ext>
            </a:extLst>
          </p:cNvPr>
          <p:cNvSpPr/>
          <p:nvPr/>
        </p:nvSpPr>
        <p:spPr>
          <a:xfrm>
            <a:off x="8890636" y="2813171"/>
            <a:ext cx="300306" cy="384904"/>
          </a:xfrm>
          <a:prstGeom prst="rightArrow">
            <a:avLst/>
          </a:prstGeom>
          <a:solidFill>
            <a:srgbClr val="557D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5" name="Group 4">
            <a:extLst>
              <a:ext uri="{FF2B5EF4-FFF2-40B4-BE49-F238E27FC236}">
                <a16:creationId xmlns:a16="http://schemas.microsoft.com/office/drawing/2014/main" id="{E55279F5-F101-C33B-8F65-E46772012942}"/>
              </a:ext>
            </a:extLst>
          </p:cNvPr>
          <p:cNvGrpSpPr/>
          <p:nvPr/>
        </p:nvGrpSpPr>
        <p:grpSpPr>
          <a:xfrm>
            <a:off x="3443825" y="1816007"/>
            <a:ext cx="2399666" cy="2399666"/>
            <a:chOff x="3443825" y="1816007"/>
            <a:chExt cx="2399666" cy="2399666"/>
          </a:xfrm>
        </p:grpSpPr>
        <p:sp>
          <p:nvSpPr>
            <p:cNvPr id="55" name="circle">
              <a:extLst>
                <a:ext uri="{FF2B5EF4-FFF2-40B4-BE49-F238E27FC236}">
                  <a16:creationId xmlns:a16="http://schemas.microsoft.com/office/drawing/2014/main" id="{C5ABE8DA-BA95-477D-A2B8-FF123EE14E1E}"/>
                </a:ext>
              </a:extLst>
            </p:cNvPr>
            <p:cNvSpPr/>
            <p:nvPr/>
          </p:nvSpPr>
          <p:spPr>
            <a:xfrm>
              <a:off x="3443825" y="1816007"/>
              <a:ext cx="2399666" cy="2399666"/>
            </a:xfrm>
            <a:prstGeom prst="ellipse">
              <a:avLst/>
            </a:prstGeom>
            <a:solidFill>
              <a:srgbClr val="CBEB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 name="Picture 3">
              <a:extLst>
                <a:ext uri="{FF2B5EF4-FFF2-40B4-BE49-F238E27FC236}">
                  <a16:creationId xmlns:a16="http://schemas.microsoft.com/office/drawing/2014/main" id="{82143C91-91CF-0A4E-B6F2-D358EE7A0E3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990586" y="2516966"/>
              <a:ext cx="1306145" cy="997749"/>
            </a:xfrm>
            <a:prstGeom prst="rect">
              <a:avLst/>
            </a:prstGeom>
          </p:spPr>
        </p:pic>
      </p:grpSp>
    </p:spTree>
    <p:custDataLst>
      <p:tags r:id="rId1"/>
    </p:custDataLst>
    <p:extLst>
      <p:ext uri="{BB962C8B-B14F-4D97-AF65-F5344CB8AC3E}">
        <p14:creationId xmlns:p14="http://schemas.microsoft.com/office/powerpoint/2010/main" val="4263143035"/>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50"/>
                                        </p:tgtEl>
                                        <p:attrNameLst>
                                          <p:attrName>style.visibility</p:attrName>
                                        </p:attrNameLst>
                                      </p:cBhvr>
                                      <p:to>
                                        <p:strVal val="visible"/>
                                      </p:to>
                                    </p:set>
                                    <p:anim calcmode="lin" valueType="num">
                                      <p:cBhvr>
                                        <p:cTn id="7" dur="500" fill="hold"/>
                                        <p:tgtEl>
                                          <p:spTgt spid="50"/>
                                        </p:tgtEl>
                                        <p:attrNameLst>
                                          <p:attrName>ppt_w</p:attrName>
                                        </p:attrNameLst>
                                      </p:cBhvr>
                                      <p:tavLst>
                                        <p:tav tm="0">
                                          <p:val>
                                            <p:fltVal val="0"/>
                                          </p:val>
                                        </p:tav>
                                        <p:tav tm="100000">
                                          <p:val>
                                            <p:strVal val="#ppt_w"/>
                                          </p:val>
                                        </p:tav>
                                      </p:tavLst>
                                    </p:anim>
                                    <p:anim calcmode="lin" valueType="num">
                                      <p:cBhvr>
                                        <p:cTn id="8" dur="500" fill="hold"/>
                                        <p:tgtEl>
                                          <p:spTgt spid="50"/>
                                        </p:tgtEl>
                                        <p:attrNameLst>
                                          <p:attrName>ppt_h</p:attrName>
                                        </p:attrNameLst>
                                      </p:cBhvr>
                                      <p:tavLst>
                                        <p:tav tm="0">
                                          <p:val>
                                            <p:fltVal val="0"/>
                                          </p:val>
                                        </p:tav>
                                        <p:tav tm="100000">
                                          <p:val>
                                            <p:strVal val="#ppt_h"/>
                                          </p:val>
                                        </p:tav>
                                      </p:tavLst>
                                    </p:anim>
                                    <p:anim calcmode="lin" valueType="num">
                                      <p:cBhvr>
                                        <p:cTn id="9" dur="500" fill="hold"/>
                                        <p:tgtEl>
                                          <p:spTgt spid="50"/>
                                        </p:tgtEl>
                                        <p:attrNameLst>
                                          <p:attrName>style.rotation</p:attrName>
                                        </p:attrNameLst>
                                      </p:cBhvr>
                                      <p:tavLst>
                                        <p:tav tm="0">
                                          <p:val>
                                            <p:fltVal val="90"/>
                                          </p:val>
                                        </p:tav>
                                        <p:tav tm="100000">
                                          <p:val>
                                            <p:fltVal val="0"/>
                                          </p:val>
                                        </p:tav>
                                      </p:tavLst>
                                    </p:anim>
                                    <p:animEffect transition="in" filter="fade">
                                      <p:cBhvr>
                                        <p:cTn id="10" dur="500"/>
                                        <p:tgtEl>
                                          <p:spTgt spid="5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9"/>
                                        </p:tgtEl>
                                        <p:attrNameLst>
                                          <p:attrName>style.visibility</p:attrName>
                                        </p:attrNameLst>
                                      </p:cBhvr>
                                      <p:to>
                                        <p:strVal val="visible"/>
                                      </p:to>
                                    </p:set>
                                    <p:animEffect transition="in" filter="fade">
                                      <p:cBhvr>
                                        <p:cTn id="13" dur="500"/>
                                        <p:tgtEl>
                                          <p:spTgt spid="49"/>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wipe(left)">
                                      <p:cBhvr>
                                        <p:cTn id="18" dur="500"/>
                                        <p:tgtEl>
                                          <p:spTgt spid="2"/>
                                        </p:tgtEl>
                                      </p:cBhvr>
                                    </p:animEffect>
                                  </p:childTnLst>
                                </p:cTn>
                              </p:par>
                            </p:childTnLst>
                          </p:cTn>
                        </p:par>
                      </p:childTnLst>
                    </p:cTn>
                  </p:par>
                  <p:par>
                    <p:cTn id="19" fill="hold">
                      <p:stCondLst>
                        <p:cond delay="indefinite"/>
                      </p:stCondLst>
                      <p:childTnLst>
                        <p:par>
                          <p:cTn id="20" fill="hold">
                            <p:stCondLst>
                              <p:cond delay="0"/>
                            </p:stCondLst>
                            <p:childTnLst>
                              <p:par>
                                <p:cTn id="21" presetID="3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p:cTn id="23" dur="500" fill="hold"/>
                                        <p:tgtEl>
                                          <p:spTgt spid="5"/>
                                        </p:tgtEl>
                                        <p:attrNameLst>
                                          <p:attrName>ppt_w</p:attrName>
                                        </p:attrNameLst>
                                      </p:cBhvr>
                                      <p:tavLst>
                                        <p:tav tm="0">
                                          <p:val>
                                            <p:fltVal val="0"/>
                                          </p:val>
                                        </p:tav>
                                        <p:tav tm="100000">
                                          <p:val>
                                            <p:strVal val="#ppt_w"/>
                                          </p:val>
                                        </p:tav>
                                      </p:tavLst>
                                    </p:anim>
                                    <p:anim calcmode="lin" valueType="num">
                                      <p:cBhvr>
                                        <p:cTn id="24" dur="500" fill="hold"/>
                                        <p:tgtEl>
                                          <p:spTgt spid="5"/>
                                        </p:tgtEl>
                                        <p:attrNameLst>
                                          <p:attrName>ppt_h</p:attrName>
                                        </p:attrNameLst>
                                      </p:cBhvr>
                                      <p:tavLst>
                                        <p:tav tm="0">
                                          <p:val>
                                            <p:fltVal val="0"/>
                                          </p:val>
                                        </p:tav>
                                        <p:tav tm="100000">
                                          <p:val>
                                            <p:strVal val="#ppt_h"/>
                                          </p:val>
                                        </p:tav>
                                      </p:tavLst>
                                    </p:anim>
                                    <p:anim calcmode="lin" valueType="num">
                                      <p:cBhvr>
                                        <p:cTn id="25" dur="500" fill="hold"/>
                                        <p:tgtEl>
                                          <p:spTgt spid="5"/>
                                        </p:tgtEl>
                                        <p:attrNameLst>
                                          <p:attrName>style.rotation</p:attrName>
                                        </p:attrNameLst>
                                      </p:cBhvr>
                                      <p:tavLst>
                                        <p:tav tm="0">
                                          <p:val>
                                            <p:fltVal val="90"/>
                                          </p:val>
                                        </p:tav>
                                        <p:tav tm="100000">
                                          <p:val>
                                            <p:fltVal val="0"/>
                                          </p:val>
                                        </p:tav>
                                      </p:tavLst>
                                    </p:anim>
                                    <p:animEffect transition="in" filter="fade">
                                      <p:cBhvr>
                                        <p:cTn id="26" dur="500"/>
                                        <p:tgtEl>
                                          <p:spTgt spid="5"/>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65"/>
                                        </p:tgtEl>
                                        <p:attrNameLst>
                                          <p:attrName>style.visibility</p:attrName>
                                        </p:attrNameLst>
                                      </p:cBhvr>
                                      <p:to>
                                        <p:strVal val="visible"/>
                                      </p:to>
                                    </p:set>
                                    <p:animEffect transition="in" filter="fade">
                                      <p:cBhvr>
                                        <p:cTn id="29" dur="500"/>
                                        <p:tgtEl>
                                          <p:spTgt spid="65"/>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68"/>
                                        </p:tgtEl>
                                        <p:attrNameLst>
                                          <p:attrName>style.visibility</p:attrName>
                                        </p:attrNameLst>
                                      </p:cBhvr>
                                      <p:to>
                                        <p:strVal val="visible"/>
                                      </p:to>
                                    </p:set>
                                    <p:animEffect transition="in" filter="wipe(left)">
                                      <p:cBhvr>
                                        <p:cTn id="34" dur="500"/>
                                        <p:tgtEl>
                                          <p:spTgt spid="68"/>
                                        </p:tgtEl>
                                      </p:cBhvr>
                                    </p:animEffect>
                                  </p:childTnLst>
                                </p:cTn>
                              </p:par>
                            </p:childTnLst>
                          </p:cTn>
                        </p:par>
                      </p:childTnLst>
                    </p:cTn>
                  </p:par>
                  <p:par>
                    <p:cTn id="35" fill="hold">
                      <p:stCondLst>
                        <p:cond delay="indefinite"/>
                      </p:stCondLst>
                      <p:childTnLst>
                        <p:par>
                          <p:cTn id="36" fill="hold">
                            <p:stCondLst>
                              <p:cond delay="0"/>
                            </p:stCondLst>
                            <p:childTnLst>
                              <p:par>
                                <p:cTn id="37" presetID="31" presetClass="entr" presetSubtype="0" fill="hold" nodeType="clickEffect">
                                  <p:stCondLst>
                                    <p:cond delay="0"/>
                                  </p:stCondLst>
                                  <p:childTnLst>
                                    <p:set>
                                      <p:cBhvr>
                                        <p:cTn id="38" dur="1" fill="hold">
                                          <p:stCondLst>
                                            <p:cond delay="0"/>
                                          </p:stCondLst>
                                        </p:cTn>
                                        <p:tgtEl>
                                          <p:spTgt spid="58"/>
                                        </p:tgtEl>
                                        <p:attrNameLst>
                                          <p:attrName>style.visibility</p:attrName>
                                        </p:attrNameLst>
                                      </p:cBhvr>
                                      <p:to>
                                        <p:strVal val="visible"/>
                                      </p:to>
                                    </p:set>
                                    <p:anim calcmode="lin" valueType="num">
                                      <p:cBhvr>
                                        <p:cTn id="39" dur="500" fill="hold"/>
                                        <p:tgtEl>
                                          <p:spTgt spid="58"/>
                                        </p:tgtEl>
                                        <p:attrNameLst>
                                          <p:attrName>ppt_w</p:attrName>
                                        </p:attrNameLst>
                                      </p:cBhvr>
                                      <p:tavLst>
                                        <p:tav tm="0">
                                          <p:val>
                                            <p:fltVal val="0"/>
                                          </p:val>
                                        </p:tav>
                                        <p:tav tm="100000">
                                          <p:val>
                                            <p:strVal val="#ppt_w"/>
                                          </p:val>
                                        </p:tav>
                                      </p:tavLst>
                                    </p:anim>
                                    <p:anim calcmode="lin" valueType="num">
                                      <p:cBhvr>
                                        <p:cTn id="40" dur="500" fill="hold"/>
                                        <p:tgtEl>
                                          <p:spTgt spid="58"/>
                                        </p:tgtEl>
                                        <p:attrNameLst>
                                          <p:attrName>ppt_h</p:attrName>
                                        </p:attrNameLst>
                                      </p:cBhvr>
                                      <p:tavLst>
                                        <p:tav tm="0">
                                          <p:val>
                                            <p:fltVal val="0"/>
                                          </p:val>
                                        </p:tav>
                                        <p:tav tm="100000">
                                          <p:val>
                                            <p:strVal val="#ppt_h"/>
                                          </p:val>
                                        </p:tav>
                                      </p:tavLst>
                                    </p:anim>
                                    <p:anim calcmode="lin" valueType="num">
                                      <p:cBhvr>
                                        <p:cTn id="41" dur="500" fill="hold"/>
                                        <p:tgtEl>
                                          <p:spTgt spid="58"/>
                                        </p:tgtEl>
                                        <p:attrNameLst>
                                          <p:attrName>style.rotation</p:attrName>
                                        </p:attrNameLst>
                                      </p:cBhvr>
                                      <p:tavLst>
                                        <p:tav tm="0">
                                          <p:val>
                                            <p:fltVal val="90"/>
                                          </p:val>
                                        </p:tav>
                                        <p:tav tm="100000">
                                          <p:val>
                                            <p:fltVal val="0"/>
                                          </p:val>
                                        </p:tav>
                                      </p:tavLst>
                                    </p:anim>
                                    <p:animEffect transition="in" filter="fade">
                                      <p:cBhvr>
                                        <p:cTn id="42" dur="500"/>
                                        <p:tgtEl>
                                          <p:spTgt spid="58"/>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66"/>
                                        </p:tgtEl>
                                        <p:attrNameLst>
                                          <p:attrName>style.visibility</p:attrName>
                                        </p:attrNameLst>
                                      </p:cBhvr>
                                      <p:to>
                                        <p:strVal val="visible"/>
                                      </p:to>
                                    </p:set>
                                    <p:animEffect transition="in" filter="fade">
                                      <p:cBhvr>
                                        <p:cTn id="45" dur="500"/>
                                        <p:tgtEl>
                                          <p:spTgt spid="66"/>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grpId="0" nodeType="clickEffect">
                                  <p:stCondLst>
                                    <p:cond delay="0"/>
                                  </p:stCondLst>
                                  <p:childTnLst>
                                    <p:set>
                                      <p:cBhvr>
                                        <p:cTn id="49" dur="1" fill="hold">
                                          <p:stCondLst>
                                            <p:cond delay="0"/>
                                          </p:stCondLst>
                                        </p:cTn>
                                        <p:tgtEl>
                                          <p:spTgt spid="71"/>
                                        </p:tgtEl>
                                        <p:attrNameLst>
                                          <p:attrName>style.visibility</p:attrName>
                                        </p:attrNameLst>
                                      </p:cBhvr>
                                      <p:to>
                                        <p:strVal val="visible"/>
                                      </p:to>
                                    </p:set>
                                    <p:animEffect transition="in" filter="wipe(left)">
                                      <p:cBhvr>
                                        <p:cTn id="50" dur="500"/>
                                        <p:tgtEl>
                                          <p:spTgt spid="71"/>
                                        </p:tgtEl>
                                      </p:cBhvr>
                                    </p:animEffect>
                                  </p:childTnLst>
                                </p:cTn>
                              </p:par>
                            </p:childTnLst>
                          </p:cTn>
                        </p:par>
                      </p:childTnLst>
                    </p:cTn>
                  </p:par>
                  <p:par>
                    <p:cTn id="51" fill="hold">
                      <p:stCondLst>
                        <p:cond delay="indefinite"/>
                      </p:stCondLst>
                      <p:childTnLst>
                        <p:par>
                          <p:cTn id="52" fill="hold">
                            <p:stCondLst>
                              <p:cond delay="0"/>
                            </p:stCondLst>
                            <p:childTnLst>
                              <p:par>
                                <p:cTn id="53" presetID="31" presetClass="entr" presetSubtype="0" fill="hold" nodeType="clickEffect">
                                  <p:stCondLst>
                                    <p:cond delay="0"/>
                                  </p:stCondLst>
                                  <p:childTnLst>
                                    <p:set>
                                      <p:cBhvr>
                                        <p:cTn id="54" dur="1" fill="hold">
                                          <p:stCondLst>
                                            <p:cond delay="0"/>
                                          </p:stCondLst>
                                        </p:cTn>
                                        <p:tgtEl>
                                          <p:spTgt spid="62"/>
                                        </p:tgtEl>
                                        <p:attrNameLst>
                                          <p:attrName>style.visibility</p:attrName>
                                        </p:attrNameLst>
                                      </p:cBhvr>
                                      <p:to>
                                        <p:strVal val="visible"/>
                                      </p:to>
                                    </p:set>
                                    <p:anim calcmode="lin" valueType="num">
                                      <p:cBhvr>
                                        <p:cTn id="55" dur="500" fill="hold"/>
                                        <p:tgtEl>
                                          <p:spTgt spid="62"/>
                                        </p:tgtEl>
                                        <p:attrNameLst>
                                          <p:attrName>ppt_w</p:attrName>
                                        </p:attrNameLst>
                                      </p:cBhvr>
                                      <p:tavLst>
                                        <p:tav tm="0">
                                          <p:val>
                                            <p:fltVal val="0"/>
                                          </p:val>
                                        </p:tav>
                                        <p:tav tm="100000">
                                          <p:val>
                                            <p:strVal val="#ppt_w"/>
                                          </p:val>
                                        </p:tav>
                                      </p:tavLst>
                                    </p:anim>
                                    <p:anim calcmode="lin" valueType="num">
                                      <p:cBhvr>
                                        <p:cTn id="56" dur="500" fill="hold"/>
                                        <p:tgtEl>
                                          <p:spTgt spid="62"/>
                                        </p:tgtEl>
                                        <p:attrNameLst>
                                          <p:attrName>ppt_h</p:attrName>
                                        </p:attrNameLst>
                                      </p:cBhvr>
                                      <p:tavLst>
                                        <p:tav tm="0">
                                          <p:val>
                                            <p:fltVal val="0"/>
                                          </p:val>
                                        </p:tav>
                                        <p:tav tm="100000">
                                          <p:val>
                                            <p:strVal val="#ppt_h"/>
                                          </p:val>
                                        </p:tav>
                                      </p:tavLst>
                                    </p:anim>
                                    <p:anim calcmode="lin" valueType="num">
                                      <p:cBhvr>
                                        <p:cTn id="57" dur="500" fill="hold"/>
                                        <p:tgtEl>
                                          <p:spTgt spid="62"/>
                                        </p:tgtEl>
                                        <p:attrNameLst>
                                          <p:attrName>style.rotation</p:attrName>
                                        </p:attrNameLst>
                                      </p:cBhvr>
                                      <p:tavLst>
                                        <p:tav tm="0">
                                          <p:val>
                                            <p:fltVal val="90"/>
                                          </p:val>
                                        </p:tav>
                                        <p:tav tm="100000">
                                          <p:val>
                                            <p:fltVal val="0"/>
                                          </p:val>
                                        </p:tav>
                                      </p:tavLst>
                                    </p:anim>
                                    <p:animEffect transition="in" filter="fade">
                                      <p:cBhvr>
                                        <p:cTn id="58" dur="500"/>
                                        <p:tgtEl>
                                          <p:spTgt spid="62"/>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67"/>
                                        </p:tgtEl>
                                        <p:attrNameLst>
                                          <p:attrName>style.visibility</p:attrName>
                                        </p:attrNameLst>
                                      </p:cBhvr>
                                      <p:to>
                                        <p:strVal val="visible"/>
                                      </p:to>
                                    </p:set>
                                    <p:animEffect transition="in" filter="fade">
                                      <p:cBhvr>
                                        <p:cTn id="61" dur="5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2" grpId="0" animBg="1"/>
      <p:bldP spid="65" grpId="0"/>
      <p:bldP spid="66" grpId="0"/>
      <p:bldP spid="67" grpId="0"/>
      <p:bldP spid="68" grpId="0" animBg="1"/>
      <p:bldP spid="71"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header">
            <a:extLst>
              <a:ext uri="{FF2B5EF4-FFF2-40B4-BE49-F238E27FC236}">
                <a16:creationId xmlns:a16="http://schemas.microsoft.com/office/drawing/2014/main" id="{E216B21A-68AA-E28F-1ED8-D79135148729}"/>
              </a:ext>
            </a:extLst>
          </p:cNvPr>
          <p:cNvGrpSpPr/>
          <p:nvPr/>
        </p:nvGrpSpPr>
        <p:grpSpPr>
          <a:xfrm>
            <a:off x="-1235" y="-815"/>
            <a:ext cx="6831385" cy="611122"/>
            <a:chOff x="-1235" y="-815"/>
            <a:chExt cx="6831385" cy="611122"/>
          </a:xfrm>
        </p:grpSpPr>
        <p:sp>
          <p:nvSpPr>
            <p:cNvPr id="20" name="TextBox 19">
              <a:extLst>
                <a:ext uri="{FF2B5EF4-FFF2-40B4-BE49-F238E27FC236}">
                  <a16:creationId xmlns:a16="http://schemas.microsoft.com/office/drawing/2014/main" id="{D43D8187-3F54-29A0-47BF-D2FFEE1F55ED}"/>
                </a:ext>
              </a:extLst>
            </p:cNvPr>
            <p:cNvSpPr txBox="1"/>
            <p:nvPr/>
          </p:nvSpPr>
          <p:spPr>
            <a:xfrm>
              <a:off x="734150" y="21482"/>
              <a:ext cx="6096000" cy="584775"/>
            </a:xfrm>
            <a:prstGeom prst="rect">
              <a:avLst/>
            </a:prstGeom>
            <a:noFill/>
          </p:spPr>
          <p:txBody>
            <a:bodyPr wrap="square">
              <a:spAutoFit/>
            </a:bodyPr>
            <a:lstStyle/>
            <a:p>
              <a:r>
                <a:rPr lang="en-GB" sz="3200" dirty="0">
                  <a:solidFill>
                    <a:srgbClr val="595959"/>
                  </a:solidFill>
                </a:rPr>
                <a:t>How are HHFA data collected?</a:t>
              </a:r>
            </a:p>
          </p:txBody>
        </p:sp>
        <p:pic>
          <p:nvPicPr>
            <p:cNvPr id="21" name="Picture 20">
              <a:extLst>
                <a:ext uri="{FF2B5EF4-FFF2-40B4-BE49-F238E27FC236}">
                  <a16:creationId xmlns:a16="http://schemas.microsoft.com/office/drawing/2014/main" id="{B11C2849-6A91-B650-FDA0-1FFD204ECDE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rot="5400000">
              <a:off x="-1522" y="-528"/>
              <a:ext cx="611122" cy="610548"/>
            </a:xfrm>
            <a:prstGeom prst="rect">
              <a:avLst/>
            </a:prstGeom>
          </p:spPr>
        </p:pic>
      </p:grpSp>
      <p:pic>
        <p:nvPicPr>
          <p:cNvPr id="3" name="healthcare facility">
            <a:extLst>
              <a:ext uri="{FF2B5EF4-FFF2-40B4-BE49-F238E27FC236}">
                <a16:creationId xmlns:a16="http://schemas.microsoft.com/office/drawing/2014/main" id="{03B8AB9D-0E54-411D-B59B-C847415B709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14171" y="1484059"/>
            <a:ext cx="3764875" cy="4380946"/>
          </a:xfrm>
          <a:prstGeom prst="rect">
            <a:avLst/>
          </a:prstGeom>
        </p:spPr>
      </p:pic>
      <p:sp>
        <p:nvSpPr>
          <p:cNvPr id="17" name="text title box">
            <a:extLst>
              <a:ext uri="{FF2B5EF4-FFF2-40B4-BE49-F238E27FC236}">
                <a16:creationId xmlns:a16="http://schemas.microsoft.com/office/drawing/2014/main" id="{C5B8E721-6678-51FF-C569-302CAEFE3048}"/>
              </a:ext>
            </a:extLst>
          </p:cNvPr>
          <p:cNvSpPr/>
          <p:nvPr/>
        </p:nvSpPr>
        <p:spPr>
          <a:xfrm>
            <a:off x="6292527" y="2607732"/>
            <a:ext cx="5899473" cy="1749779"/>
          </a:xfrm>
          <a:prstGeom prst="homePlate">
            <a:avLst>
              <a:gd name="adj" fmla="val 0"/>
            </a:avLst>
          </a:prstGeom>
          <a:solidFill>
            <a:srgbClr val="31B09C"/>
          </a:solidFill>
          <a:ln>
            <a:noFill/>
          </a:ln>
        </p:spPr>
        <p:style>
          <a:lnRef idx="2">
            <a:schemeClr val="accent1">
              <a:shade val="50000"/>
            </a:schemeClr>
          </a:lnRef>
          <a:fillRef idx="1">
            <a:schemeClr val="accent1"/>
          </a:fillRef>
          <a:effectRef idx="0">
            <a:schemeClr val="accent1"/>
          </a:effectRef>
          <a:fontRef idx="minor">
            <a:schemeClr val="lt1"/>
          </a:fontRef>
        </p:style>
        <p:txBody>
          <a:bodyPr lIns="252000" rIns="144000" rtlCol="0" anchor="ctr"/>
          <a:lstStyle/>
          <a:p>
            <a:pPr>
              <a:spcAft>
                <a:spcPts val="1200"/>
              </a:spcAft>
            </a:pPr>
            <a:r>
              <a:rPr lang="en-GB" sz="2400" dirty="0">
                <a:solidFill>
                  <a:schemeClr val="bg1"/>
                </a:solidFill>
              </a:rPr>
              <a:t>The HHFA is conducted in-person by external data collectors.</a:t>
            </a:r>
          </a:p>
        </p:txBody>
      </p:sp>
    </p:spTree>
    <p:custDataLst>
      <p:tags r:id="rId1"/>
    </p:custDataLst>
    <p:extLst>
      <p:ext uri="{BB962C8B-B14F-4D97-AF65-F5344CB8AC3E}">
        <p14:creationId xmlns:p14="http://schemas.microsoft.com/office/powerpoint/2010/main" val="1452484567"/>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17">
                                            <p:bg/>
                                          </p:spTgt>
                                        </p:tgtEl>
                                        <p:attrNameLst>
                                          <p:attrName>style.visibility</p:attrName>
                                        </p:attrNameLst>
                                      </p:cBhvr>
                                      <p:to>
                                        <p:strVal val="visible"/>
                                      </p:to>
                                    </p:set>
                                    <p:animEffect transition="in" filter="fade">
                                      <p:cBhvr>
                                        <p:cTn id="14" dur="500"/>
                                        <p:tgtEl>
                                          <p:spTgt spid="17">
                                            <p:bg/>
                                          </p:spTgt>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17">
                                            <p:txEl>
                                              <p:pRg st="0" end="0"/>
                                            </p:txEl>
                                          </p:spTgt>
                                        </p:tgtEl>
                                        <p:attrNameLst>
                                          <p:attrName>style.visibility</p:attrName>
                                        </p:attrNameLst>
                                      </p:cBhvr>
                                      <p:to>
                                        <p:strVal val="visible"/>
                                      </p:to>
                                    </p:set>
                                    <p:animEffect transition="in" filter="fade">
                                      <p:cBhvr>
                                        <p:cTn id="19" dur="500"/>
                                        <p:tgtEl>
                                          <p:spTgt spid="1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uiExpand="1" build="p"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header">
            <a:extLst>
              <a:ext uri="{FF2B5EF4-FFF2-40B4-BE49-F238E27FC236}">
                <a16:creationId xmlns:a16="http://schemas.microsoft.com/office/drawing/2014/main" id="{84D8390B-55BB-DC68-6C38-234C5F4C2E56}"/>
              </a:ext>
            </a:extLst>
          </p:cNvPr>
          <p:cNvGrpSpPr/>
          <p:nvPr/>
        </p:nvGrpSpPr>
        <p:grpSpPr>
          <a:xfrm>
            <a:off x="-1235" y="-815"/>
            <a:ext cx="10849857" cy="611122"/>
            <a:chOff x="-1235" y="-815"/>
            <a:chExt cx="10849857" cy="611122"/>
          </a:xfrm>
        </p:grpSpPr>
        <p:sp>
          <p:nvSpPr>
            <p:cNvPr id="43" name="TextBox 42">
              <a:extLst>
                <a:ext uri="{FF2B5EF4-FFF2-40B4-BE49-F238E27FC236}">
                  <a16:creationId xmlns:a16="http://schemas.microsoft.com/office/drawing/2014/main" id="{DAD478BE-FBDA-DC64-8558-B8C0FB8235B4}"/>
                </a:ext>
              </a:extLst>
            </p:cNvPr>
            <p:cNvSpPr txBox="1"/>
            <p:nvPr/>
          </p:nvSpPr>
          <p:spPr>
            <a:xfrm>
              <a:off x="734150" y="21600"/>
              <a:ext cx="10114472" cy="584775"/>
            </a:xfrm>
            <a:prstGeom prst="rect">
              <a:avLst/>
            </a:prstGeom>
            <a:noFill/>
          </p:spPr>
          <p:txBody>
            <a:bodyPr wrap="square">
              <a:spAutoFit/>
            </a:bodyPr>
            <a:lstStyle/>
            <a:p>
              <a:r>
                <a:rPr lang="en-GB" sz="3200" dirty="0">
                  <a:solidFill>
                    <a:srgbClr val="595959"/>
                  </a:solidFill>
                </a:rPr>
                <a:t>HHFA data collection methods</a:t>
              </a:r>
            </a:p>
          </p:txBody>
        </p:sp>
        <p:pic>
          <p:nvPicPr>
            <p:cNvPr id="44" name="Picture 43">
              <a:extLst>
                <a:ext uri="{FF2B5EF4-FFF2-40B4-BE49-F238E27FC236}">
                  <a16:creationId xmlns:a16="http://schemas.microsoft.com/office/drawing/2014/main" id="{2BBCD590-2449-7FDC-111E-501E5119FFE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rot="5400000">
              <a:off x="-1522" y="-528"/>
              <a:ext cx="611122" cy="610548"/>
            </a:xfrm>
            <a:prstGeom prst="rect">
              <a:avLst/>
            </a:prstGeom>
          </p:spPr>
        </p:pic>
      </p:grpSp>
      <p:sp>
        <p:nvSpPr>
          <p:cNvPr id="28" name="grid1">
            <a:extLst>
              <a:ext uri="{FF2B5EF4-FFF2-40B4-BE49-F238E27FC236}">
                <a16:creationId xmlns:a16="http://schemas.microsoft.com/office/drawing/2014/main" id="{B5C4B6B8-6A33-4A61-912E-A44FEBBA8D74}"/>
              </a:ext>
            </a:extLst>
          </p:cNvPr>
          <p:cNvSpPr txBox="1"/>
          <p:nvPr/>
        </p:nvSpPr>
        <p:spPr>
          <a:xfrm>
            <a:off x="734150" y="1652954"/>
            <a:ext cx="5360074" cy="4630615"/>
          </a:xfrm>
          <a:prstGeom prst="rect">
            <a:avLst/>
          </a:prstGeom>
          <a:solidFill>
            <a:srgbClr val="CBEBE6"/>
          </a:solidFill>
        </p:spPr>
        <p:txBody>
          <a:bodyPr vert="horz" wrap="square" lIns="91440" tIns="45720" rIns="91440" bIns="45720" rtlCol="0" anchor="ctr">
            <a:noAutofit/>
          </a:bodyPr>
          <a:lstStyle>
            <a:lvl1pPr algn="r">
              <a:lnSpc>
                <a:spcPct val="90000"/>
              </a:lnSpc>
              <a:spcBef>
                <a:spcPct val="0"/>
              </a:spcBef>
              <a:buNone/>
              <a:defRPr sz="4400">
                <a:solidFill>
                  <a:schemeClr val="bg1"/>
                </a:solidFill>
                <a:latin typeface="+mj-lt"/>
                <a:ea typeface="+mj-ea"/>
                <a:cs typeface="+mj-cs"/>
              </a:defRPr>
            </a:lvl1pPr>
          </a:lstStyle>
          <a:p>
            <a:pPr algn="ctr"/>
            <a:endParaRPr lang="en-GB" sz="2400" dirty="0">
              <a:solidFill>
                <a:schemeClr val="tx1">
                  <a:lumMod val="65000"/>
                  <a:lumOff val="35000"/>
                </a:schemeClr>
              </a:solidFill>
            </a:endParaRPr>
          </a:p>
        </p:txBody>
      </p:sp>
      <p:sp>
        <p:nvSpPr>
          <p:cNvPr id="29" name="grid2">
            <a:extLst>
              <a:ext uri="{FF2B5EF4-FFF2-40B4-BE49-F238E27FC236}">
                <a16:creationId xmlns:a16="http://schemas.microsoft.com/office/drawing/2014/main" id="{95572B67-2BA1-442F-B96D-B3BAFA9A47C6}"/>
              </a:ext>
            </a:extLst>
          </p:cNvPr>
          <p:cNvSpPr txBox="1"/>
          <p:nvPr/>
        </p:nvSpPr>
        <p:spPr>
          <a:xfrm>
            <a:off x="6199796" y="1652954"/>
            <a:ext cx="5360074" cy="4630615"/>
          </a:xfrm>
          <a:prstGeom prst="rect">
            <a:avLst/>
          </a:prstGeom>
          <a:solidFill>
            <a:srgbClr val="C7DDF1"/>
          </a:solidFill>
        </p:spPr>
        <p:txBody>
          <a:bodyPr vert="horz" wrap="square" lIns="91440" tIns="45720" rIns="91440" bIns="45720" rtlCol="0" anchor="ctr">
            <a:noAutofit/>
          </a:bodyPr>
          <a:lstStyle>
            <a:lvl1pPr algn="r">
              <a:lnSpc>
                <a:spcPct val="90000"/>
              </a:lnSpc>
              <a:spcBef>
                <a:spcPct val="0"/>
              </a:spcBef>
              <a:buNone/>
              <a:defRPr sz="4400">
                <a:solidFill>
                  <a:schemeClr val="bg1"/>
                </a:solidFill>
                <a:latin typeface="+mj-lt"/>
                <a:ea typeface="+mj-ea"/>
                <a:cs typeface="+mj-cs"/>
              </a:defRPr>
            </a:lvl1pPr>
          </a:lstStyle>
          <a:p>
            <a:pPr algn="ctr"/>
            <a:endParaRPr lang="en-GB" sz="2400" dirty="0">
              <a:solidFill>
                <a:schemeClr val="tx1">
                  <a:lumMod val="65000"/>
                  <a:lumOff val="35000"/>
                </a:schemeClr>
              </a:solidFill>
            </a:endParaRPr>
          </a:p>
        </p:txBody>
      </p:sp>
      <p:sp>
        <p:nvSpPr>
          <p:cNvPr id="8" name="Sentence stem">
            <a:extLst>
              <a:ext uri="{FF2B5EF4-FFF2-40B4-BE49-F238E27FC236}">
                <a16:creationId xmlns:a16="http://schemas.microsoft.com/office/drawing/2014/main" id="{51FBAF18-7324-06C4-EDC1-BA1C07448FE3}"/>
              </a:ext>
            </a:extLst>
          </p:cNvPr>
          <p:cNvSpPr txBox="1"/>
          <p:nvPr/>
        </p:nvSpPr>
        <p:spPr>
          <a:xfrm>
            <a:off x="755915" y="1002206"/>
            <a:ext cx="9662917" cy="428002"/>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2400" dirty="0">
                <a:solidFill>
                  <a:schemeClr val="tx1">
                    <a:lumMod val="65000"/>
                    <a:lumOff val="35000"/>
                  </a:schemeClr>
                </a:solidFill>
              </a:rPr>
              <a:t>Two methods are currently used to collect HHFA data:</a:t>
            </a:r>
          </a:p>
        </p:txBody>
      </p:sp>
      <p:pic>
        <p:nvPicPr>
          <p:cNvPr id="3" name="facility audit">
            <a:extLst>
              <a:ext uri="{FF2B5EF4-FFF2-40B4-BE49-F238E27FC236}">
                <a16:creationId xmlns:a16="http://schemas.microsoft.com/office/drawing/2014/main" id="{18D04FA0-26AF-4C55-8EA8-FE31C35B97A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56277" y="2277748"/>
            <a:ext cx="2614124" cy="2820085"/>
          </a:xfrm>
          <a:prstGeom prst="rect">
            <a:avLst/>
          </a:prstGeom>
        </p:spPr>
      </p:pic>
      <p:sp>
        <p:nvSpPr>
          <p:cNvPr id="36" name="caption1">
            <a:extLst>
              <a:ext uri="{FF2B5EF4-FFF2-40B4-BE49-F238E27FC236}">
                <a16:creationId xmlns:a16="http://schemas.microsoft.com/office/drawing/2014/main" id="{E07F8923-0B03-4951-B1CE-5BCC2E0AFEB6}"/>
              </a:ext>
            </a:extLst>
          </p:cNvPr>
          <p:cNvSpPr txBox="1"/>
          <p:nvPr/>
        </p:nvSpPr>
        <p:spPr>
          <a:xfrm>
            <a:off x="1020943" y="5400394"/>
            <a:ext cx="4786489" cy="760401"/>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ctr"/>
            <a:r>
              <a:rPr lang="en-GB" sz="2400" dirty="0">
                <a:solidFill>
                  <a:schemeClr val="tx1">
                    <a:lumMod val="65000"/>
                    <a:lumOff val="35000"/>
                  </a:schemeClr>
                </a:solidFill>
              </a:rPr>
              <a:t>facility audit with interviews </a:t>
            </a:r>
            <a:br>
              <a:rPr lang="en-GB" sz="2400" dirty="0">
                <a:solidFill>
                  <a:schemeClr val="tx1">
                    <a:lumMod val="65000"/>
                    <a:lumOff val="35000"/>
                  </a:schemeClr>
                </a:solidFill>
              </a:rPr>
            </a:br>
            <a:r>
              <a:rPr lang="en-GB" sz="2400" dirty="0">
                <a:solidFill>
                  <a:schemeClr val="tx1">
                    <a:lumMod val="65000"/>
                    <a:lumOff val="35000"/>
                  </a:schemeClr>
                </a:solidFill>
              </a:rPr>
              <a:t>and observation</a:t>
            </a:r>
          </a:p>
        </p:txBody>
      </p:sp>
      <p:pic>
        <p:nvPicPr>
          <p:cNvPr id="5" name="record review">
            <a:extLst>
              <a:ext uri="{FF2B5EF4-FFF2-40B4-BE49-F238E27FC236}">
                <a16:creationId xmlns:a16="http://schemas.microsoft.com/office/drawing/2014/main" id="{9E07B9AC-EAB2-46A0-880B-122B16964D1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715074" y="2352502"/>
            <a:ext cx="2329519" cy="2524602"/>
          </a:xfrm>
          <a:prstGeom prst="rect">
            <a:avLst/>
          </a:prstGeom>
        </p:spPr>
      </p:pic>
      <p:sp>
        <p:nvSpPr>
          <p:cNvPr id="37" name="caption2">
            <a:extLst>
              <a:ext uri="{FF2B5EF4-FFF2-40B4-BE49-F238E27FC236}">
                <a16:creationId xmlns:a16="http://schemas.microsoft.com/office/drawing/2014/main" id="{26711104-6C30-43AD-8712-8D5B4E939E74}"/>
              </a:ext>
            </a:extLst>
          </p:cNvPr>
          <p:cNvSpPr txBox="1"/>
          <p:nvPr/>
        </p:nvSpPr>
        <p:spPr>
          <a:xfrm>
            <a:off x="6486589" y="5400393"/>
            <a:ext cx="4786489" cy="760401"/>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ctr"/>
            <a:r>
              <a:rPr lang="en-GB" sz="2400" dirty="0">
                <a:solidFill>
                  <a:schemeClr val="tx1">
                    <a:lumMod val="65000"/>
                    <a:lumOff val="35000"/>
                  </a:schemeClr>
                </a:solidFill>
              </a:rPr>
              <a:t>record review</a:t>
            </a:r>
            <a:br>
              <a:rPr lang="en-GB" sz="2400" dirty="0">
                <a:solidFill>
                  <a:schemeClr val="tx1">
                    <a:lumMod val="65000"/>
                    <a:lumOff val="35000"/>
                  </a:schemeClr>
                </a:solidFill>
              </a:rPr>
            </a:br>
            <a:r>
              <a:rPr lang="en-GB" sz="2400" dirty="0">
                <a:solidFill>
                  <a:schemeClr val="tx1">
                    <a:lumMod val="65000"/>
                    <a:lumOff val="35000"/>
                  </a:schemeClr>
                </a:solidFill>
              </a:rPr>
              <a:t>(quality of care)</a:t>
            </a:r>
          </a:p>
        </p:txBody>
      </p:sp>
    </p:spTree>
    <p:custDataLst>
      <p:tags r:id="rId1"/>
    </p:custDataLst>
    <p:extLst>
      <p:ext uri="{BB962C8B-B14F-4D97-AF65-F5344CB8AC3E}">
        <p14:creationId xmlns:p14="http://schemas.microsoft.com/office/powerpoint/2010/main" val="1204000627"/>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wipe(left)">
                                      <p:cBhvr>
                                        <p:cTn id="12" dur="500"/>
                                        <p:tgtEl>
                                          <p:spTgt spid="28"/>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fade">
                                      <p:cBhvr>
                                        <p:cTn id="16" dur="500"/>
                                        <p:tgtEl>
                                          <p:spTgt spid="36"/>
                                        </p:tgtEl>
                                      </p:cBhvr>
                                    </p:animEffect>
                                  </p:childTnLst>
                                </p:cTn>
                              </p:par>
                              <p:par>
                                <p:cTn id="17" presetID="10" presetClass="entr" presetSubtype="0" fill="hold" nodeType="with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500"/>
                                        <p:tgtEl>
                                          <p:spTgt spid="3"/>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29"/>
                                        </p:tgtEl>
                                        <p:attrNameLst>
                                          <p:attrName>style.visibility</p:attrName>
                                        </p:attrNameLst>
                                      </p:cBhvr>
                                      <p:to>
                                        <p:strVal val="visible"/>
                                      </p:to>
                                    </p:set>
                                    <p:animEffect transition="in" filter="wipe(left)">
                                      <p:cBhvr>
                                        <p:cTn id="24" dur="500"/>
                                        <p:tgtEl>
                                          <p:spTgt spid="29"/>
                                        </p:tgtEl>
                                      </p:cBhvr>
                                    </p:animEffect>
                                  </p:childTnLst>
                                </p:cTn>
                              </p:par>
                            </p:childTnLst>
                          </p:cTn>
                        </p:par>
                        <p:par>
                          <p:cTn id="25" fill="hold">
                            <p:stCondLst>
                              <p:cond delay="500"/>
                            </p:stCondLst>
                            <p:childTnLst>
                              <p:par>
                                <p:cTn id="26" presetID="10" presetClass="entr" presetSubtype="0" fill="hold" grpId="0" nodeType="afterEffect">
                                  <p:stCondLst>
                                    <p:cond delay="0"/>
                                  </p:stCondLst>
                                  <p:childTnLst>
                                    <p:set>
                                      <p:cBhvr>
                                        <p:cTn id="27" dur="1" fill="hold">
                                          <p:stCondLst>
                                            <p:cond delay="0"/>
                                          </p:stCondLst>
                                        </p:cTn>
                                        <p:tgtEl>
                                          <p:spTgt spid="37"/>
                                        </p:tgtEl>
                                        <p:attrNameLst>
                                          <p:attrName>style.visibility</p:attrName>
                                        </p:attrNameLst>
                                      </p:cBhvr>
                                      <p:to>
                                        <p:strVal val="visible"/>
                                      </p:to>
                                    </p:set>
                                    <p:animEffect transition="in" filter="fade">
                                      <p:cBhvr>
                                        <p:cTn id="28" dur="500"/>
                                        <p:tgtEl>
                                          <p:spTgt spid="37"/>
                                        </p:tgtEl>
                                      </p:cBhvr>
                                    </p:animEffect>
                                  </p:childTnLst>
                                </p:cTn>
                              </p:par>
                              <p:par>
                                <p:cTn id="29" presetID="10" presetClass="entr" presetSubtype="0" fill="hold" nodeType="with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fade">
                                      <p:cBhvr>
                                        <p:cTn id="3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8" grpId="0"/>
      <p:bldP spid="36" grpId="0"/>
      <p:bldP spid="3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header">
            <a:extLst>
              <a:ext uri="{FF2B5EF4-FFF2-40B4-BE49-F238E27FC236}">
                <a16:creationId xmlns:a16="http://schemas.microsoft.com/office/drawing/2014/main" id="{84D8390B-55BB-DC68-6C38-234C5F4C2E56}"/>
              </a:ext>
            </a:extLst>
          </p:cNvPr>
          <p:cNvGrpSpPr/>
          <p:nvPr/>
        </p:nvGrpSpPr>
        <p:grpSpPr>
          <a:xfrm>
            <a:off x="-1235" y="-815"/>
            <a:ext cx="10849857" cy="611122"/>
            <a:chOff x="-1235" y="-815"/>
            <a:chExt cx="10849857" cy="611122"/>
          </a:xfrm>
        </p:grpSpPr>
        <p:sp>
          <p:nvSpPr>
            <p:cNvPr id="43" name="TextBox 42">
              <a:extLst>
                <a:ext uri="{FF2B5EF4-FFF2-40B4-BE49-F238E27FC236}">
                  <a16:creationId xmlns:a16="http://schemas.microsoft.com/office/drawing/2014/main" id="{DAD478BE-FBDA-DC64-8558-B8C0FB8235B4}"/>
                </a:ext>
              </a:extLst>
            </p:cNvPr>
            <p:cNvSpPr txBox="1"/>
            <p:nvPr/>
          </p:nvSpPr>
          <p:spPr>
            <a:xfrm>
              <a:off x="734150" y="21600"/>
              <a:ext cx="10114472" cy="584775"/>
            </a:xfrm>
            <a:prstGeom prst="rect">
              <a:avLst/>
            </a:prstGeom>
            <a:noFill/>
          </p:spPr>
          <p:txBody>
            <a:bodyPr wrap="square">
              <a:spAutoFit/>
            </a:bodyPr>
            <a:lstStyle/>
            <a:p>
              <a:r>
                <a:rPr lang="en-GB" sz="3200" dirty="0">
                  <a:solidFill>
                    <a:srgbClr val="595959"/>
                  </a:solidFill>
                </a:rPr>
                <a:t>Facility audit method</a:t>
              </a:r>
            </a:p>
          </p:txBody>
        </p:sp>
        <p:pic>
          <p:nvPicPr>
            <p:cNvPr id="44" name="Picture 43">
              <a:extLst>
                <a:ext uri="{FF2B5EF4-FFF2-40B4-BE49-F238E27FC236}">
                  <a16:creationId xmlns:a16="http://schemas.microsoft.com/office/drawing/2014/main" id="{2BBCD590-2449-7FDC-111E-501E5119FFE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rot="5400000">
              <a:off x="-1522" y="-528"/>
              <a:ext cx="611122" cy="610548"/>
            </a:xfrm>
            <a:prstGeom prst="rect">
              <a:avLst/>
            </a:prstGeom>
          </p:spPr>
        </p:pic>
      </p:grpSp>
      <p:sp>
        <p:nvSpPr>
          <p:cNvPr id="28" name="grid1">
            <a:extLst>
              <a:ext uri="{FF2B5EF4-FFF2-40B4-BE49-F238E27FC236}">
                <a16:creationId xmlns:a16="http://schemas.microsoft.com/office/drawing/2014/main" id="{B5C4B6B8-6A33-4A61-912E-A44FEBBA8D74}"/>
              </a:ext>
            </a:extLst>
          </p:cNvPr>
          <p:cNvSpPr txBox="1"/>
          <p:nvPr/>
        </p:nvSpPr>
        <p:spPr>
          <a:xfrm>
            <a:off x="734150" y="1652954"/>
            <a:ext cx="5360074" cy="4630615"/>
          </a:xfrm>
          <a:prstGeom prst="rect">
            <a:avLst/>
          </a:prstGeom>
          <a:solidFill>
            <a:srgbClr val="CBEBE6"/>
          </a:solidFill>
        </p:spPr>
        <p:txBody>
          <a:bodyPr vert="horz" wrap="square" lIns="91440" tIns="45720" rIns="91440" bIns="45720" rtlCol="0" anchor="ctr">
            <a:noAutofit/>
          </a:bodyPr>
          <a:lstStyle>
            <a:lvl1pPr algn="r">
              <a:lnSpc>
                <a:spcPct val="90000"/>
              </a:lnSpc>
              <a:spcBef>
                <a:spcPct val="0"/>
              </a:spcBef>
              <a:buNone/>
              <a:defRPr sz="4400">
                <a:solidFill>
                  <a:schemeClr val="bg1"/>
                </a:solidFill>
                <a:latin typeface="+mj-lt"/>
                <a:ea typeface="+mj-ea"/>
                <a:cs typeface="+mj-cs"/>
              </a:defRPr>
            </a:lvl1pPr>
          </a:lstStyle>
          <a:p>
            <a:pPr algn="ctr"/>
            <a:endParaRPr lang="en-GB" sz="2400" dirty="0">
              <a:solidFill>
                <a:schemeClr val="tx1">
                  <a:lumMod val="65000"/>
                  <a:lumOff val="35000"/>
                </a:schemeClr>
              </a:solidFill>
            </a:endParaRPr>
          </a:p>
        </p:txBody>
      </p:sp>
      <p:sp>
        <p:nvSpPr>
          <p:cNvPr id="29" name="grid2">
            <a:extLst>
              <a:ext uri="{FF2B5EF4-FFF2-40B4-BE49-F238E27FC236}">
                <a16:creationId xmlns:a16="http://schemas.microsoft.com/office/drawing/2014/main" id="{95572B67-2BA1-442F-B96D-B3BAFA9A47C6}"/>
              </a:ext>
            </a:extLst>
          </p:cNvPr>
          <p:cNvSpPr txBox="1"/>
          <p:nvPr/>
        </p:nvSpPr>
        <p:spPr>
          <a:xfrm>
            <a:off x="6199796" y="1652954"/>
            <a:ext cx="5360074" cy="4630615"/>
          </a:xfrm>
          <a:prstGeom prst="rect">
            <a:avLst/>
          </a:prstGeom>
          <a:solidFill>
            <a:srgbClr val="C7DDF1"/>
          </a:solidFill>
        </p:spPr>
        <p:txBody>
          <a:bodyPr vert="horz" wrap="square" lIns="91440" tIns="45720" rIns="91440" bIns="45720" rtlCol="0" anchor="ctr">
            <a:noAutofit/>
          </a:bodyPr>
          <a:lstStyle>
            <a:lvl1pPr algn="r">
              <a:lnSpc>
                <a:spcPct val="90000"/>
              </a:lnSpc>
              <a:spcBef>
                <a:spcPct val="0"/>
              </a:spcBef>
              <a:buNone/>
              <a:defRPr sz="4400">
                <a:solidFill>
                  <a:schemeClr val="bg1"/>
                </a:solidFill>
                <a:latin typeface="+mj-lt"/>
                <a:ea typeface="+mj-ea"/>
                <a:cs typeface="+mj-cs"/>
              </a:defRPr>
            </a:lvl1pPr>
          </a:lstStyle>
          <a:p>
            <a:pPr algn="ctr"/>
            <a:endParaRPr lang="en-GB" sz="2400" dirty="0">
              <a:solidFill>
                <a:schemeClr val="tx1">
                  <a:lumMod val="65000"/>
                  <a:lumOff val="35000"/>
                </a:schemeClr>
              </a:solidFill>
            </a:endParaRPr>
          </a:p>
        </p:txBody>
      </p:sp>
      <p:sp>
        <p:nvSpPr>
          <p:cNvPr id="8" name="Sentence stem">
            <a:extLst>
              <a:ext uri="{FF2B5EF4-FFF2-40B4-BE49-F238E27FC236}">
                <a16:creationId xmlns:a16="http://schemas.microsoft.com/office/drawing/2014/main" id="{51FBAF18-7324-06C4-EDC1-BA1C07448FE3}"/>
              </a:ext>
            </a:extLst>
          </p:cNvPr>
          <p:cNvSpPr txBox="1"/>
          <p:nvPr/>
        </p:nvSpPr>
        <p:spPr>
          <a:xfrm>
            <a:off x="755915" y="1002206"/>
            <a:ext cx="9662917" cy="428002"/>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2400" dirty="0">
                <a:solidFill>
                  <a:schemeClr val="tx1">
                    <a:lumMod val="65000"/>
                    <a:lumOff val="35000"/>
                  </a:schemeClr>
                </a:solidFill>
              </a:rPr>
              <a:t>In the </a:t>
            </a:r>
            <a:r>
              <a:rPr lang="en-GB" sz="2400" b="1" dirty="0">
                <a:solidFill>
                  <a:schemeClr val="tx1">
                    <a:lumMod val="65000"/>
                    <a:lumOff val="35000"/>
                  </a:schemeClr>
                </a:solidFill>
                <a:latin typeface="Atkinson Hyperlegible" pitchFamily="2" charset="0"/>
              </a:rPr>
              <a:t>facility audit method</a:t>
            </a:r>
            <a:r>
              <a:rPr lang="en-GB" sz="2400" dirty="0">
                <a:solidFill>
                  <a:schemeClr val="tx1">
                    <a:lumMod val="65000"/>
                    <a:lumOff val="35000"/>
                  </a:schemeClr>
                </a:solidFill>
              </a:rPr>
              <a:t>, data collectors:</a:t>
            </a:r>
          </a:p>
        </p:txBody>
      </p:sp>
      <p:pic>
        <p:nvPicPr>
          <p:cNvPr id="3" name="facility audit">
            <a:extLst>
              <a:ext uri="{FF2B5EF4-FFF2-40B4-BE49-F238E27FC236}">
                <a16:creationId xmlns:a16="http://schemas.microsoft.com/office/drawing/2014/main" id="{18D04FA0-26AF-4C55-8EA8-FE31C35B97A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36192" y="2508339"/>
            <a:ext cx="3155990" cy="2212927"/>
          </a:xfrm>
          <a:prstGeom prst="rect">
            <a:avLst/>
          </a:prstGeom>
        </p:spPr>
      </p:pic>
      <p:sp>
        <p:nvSpPr>
          <p:cNvPr id="36" name="caption1">
            <a:extLst>
              <a:ext uri="{FF2B5EF4-FFF2-40B4-BE49-F238E27FC236}">
                <a16:creationId xmlns:a16="http://schemas.microsoft.com/office/drawing/2014/main" id="{E07F8923-0B03-4951-B1CE-5BCC2E0AFEB6}"/>
              </a:ext>
            </a:extLst>
          </p:cNvPr>
          <p:cNvSpPr txBox="1"/>
          <p:nvPr/>
        </p:nvSpPr>
        <p:spPr>
          <a:xfrm>
            <a:off x="1020943" y="5400394"/>
            <a:ext cx="4786489" cy="760401"/>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ctr"/>
            <a:r>
              <a:rPr lang="en-GB" sz="2400" dirty="0">
                <a:solidFill>
                  <a:schemeClr val="tx1">
                    <a:lumMod val="65000"/>
                    <a:lumOff val="35000"/>
                  </a:schemeClr>
                </a:solidFill>
              </a:rPr>
              <a:t>conduct interviews with key facility staff</a:t>
            </a:r>
          </a:p>
        </p:txBody>
      </p:sp>
      <p:pic>
        <p:nvPicPr>
          <p:cNvPr id="5" name="record review">
            <a:extLst>
              <a:ext uri="{FF2B5EF4-FFF2-40B4-BE49-F238E27FC236}">
                <a16:creationId xmlns:a16="http://schemas.microsoft.com/office/drawing/2014/main" id="{9E07B9AC-EAB2-46A0-880B-122B16964D1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76369" y="2191571"/>
            <a:ext cx="1959454" cy="2876378"/>
          </a:xfrm>
          <a:prstGeom prst="rect">
            <a:avLst/>
          </a:prstGeom>
        </p:spPr>
      </p:pic>
      <p:sp>
        <p:nvSpPr>
          <p:cNvPr id="37" name="caption2">
            <a:extLst>
              <a:ext uri="{FF2B5EF4-FFF2-40B4-BE49-F238E27FC236}">
                <a16:creationId xmlns:a16="http://schemas.microsoft.com/office/drawing/2014/main" id="{26711104-6C30-43AD-8712-8D5B4E939E74}"/>
              </a:ext>
            </a:extLst>
          </p:cNvPr>
          <p:cNvSpPr txBox="1"/>
          <p:nvPr/>
        </p:nvSpPr>
        <p:spPr>
          <a:xfrm>
            <a:off x="6486589" y="5400393"/>
            <a:ext cx="4786489" cy="760401"/>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ctr"/>
            <a:r>
              <a:rPr lang="en-GB" sz="2400" dirty="0">
                <a:solidFill>
                  <a:schemeClr val="tx1">
                    <a:lumMod val="65000"/>
                    <a:lumOff val="35000"/>
                  </a:schemeClr>
                </a:solidFill>
              </a:rPr>
              <a:t>conduct observation of items and conditions in the facility</a:t>
            </a:r>
          </a:p>
        </p:txBody>
      </p:sp>
    </p:spTree>
    <p:custDataLst>
      <p:tags r:id="rId1"/>
    </p:custDataLst>
    <p:extLst>
      <p:ext uri="{BB962C8B-B14F-4D97-AF65-F5344CB8AC3E}">
        <p14:creationId xmlns:p14="http://schemas.microsoft.com/office/powerpoint/2010/main" val="2185958326"/>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wipe(left)">
                                      <p:cBhvr>
                                        <p:cTn id="12" dur="500"/>
                                        <p:tgtEl>
                                          <p:spTgt spid="28"/>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fade">
                                      <p:cBhvr>
                                        <p:cTn id="16" dur="500"/>
                                        <p:tgtEl>
                                          <p:spTgt spid="36"/>
                                        </p:tgtEl>
                                      </p:cBhvr>
                                    </p:animEffect>
                                  </p:childTnLst>
                                </p:cTn>
                              </p:par>
                              <p:par>
                                <p:cTn id="17" presetID="10" presetClass="entr" presetSubtype="0" fill="hold" nodeType="with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500"/>
                                        <p:tgtEl>
                                          <p:spTgt spid="3"/>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29"/>
                                        </p:tgtEl>
                                        <p:attrNameLst>
                                          <p:attrName>style.visibility</p:attrName>
                                        </p:attrNameLst>
                                      </p:cBhvr>
                                      <p:to>
                                        <p:strVal val="visible"/>
                                      </p:to>
                                    </p:set>
                                    <p:animEffect transition="in" filter="wipe(left)">
                                      <p:cBhvr>
                                        <p:cTn id="24" dur="500"/>
                                        <p:tgtEl>
                                          <p:spTgt spid="29"/>
                                        </p:tgtEl>
                                      </p:cBhvr>
                                    </p:animEffect>
                                  </p:childTnLst>
                                </p:cTn>
                              </p:par>
                            </p:childTnLst>
                          </p:cTn>
                        </p:par>
                        <p:par>
                          <p:cTn id="25" fill="hold">
                            <p:stCondLst>
                              <p:cond delay="500"/>
                            </p:stCondLst>
                            <p:childTnLst>
                              <p:par>
                                <p:cTn id="26" presetID="10" presetClass="entr" presetSubtype="0" fill="hold" grpId="0" nodeType="afterEffect">
                                  <p:stCondLst>
                                    <p:cond delay="0"/>
                                  </p:stCondLst>
                                  <p:childTnLst>
                                    <p:set>
                                      <p:cBhvr>
                                        <p:cTn id="27" dur="1" fill="hold">
                                          <p:stCondLst>
                                            <p:cond delay="0"/>
                                          </p:stCondLst>
                                        </p:cTn>
                                        <p:tgtEl>
                                          <p:spTgt spid="37"/>
                                        </p:tgtEl>
                                        <p:attrNameLst>
                                          <p:attrName>style.visibility</p:attrName>
                                        </p:attrNameLst>
                                      </p:cBhvr>
                                      <p:to>
                                        <p:strVal val="visible"/>
                                      </p:to>
                                    </p:set>
                                    <p:animEffect transition="in" filter="fade">
                                      <p:cBhvr>
                                        <p:cTn id="28" dur="500"/>
                                        <p:tgtEl>
                                          <p:spTgt spid="37"/>
                                        </p:tgtEl>
                                      </p:cBhvr>
                                    </p:animEffect>
                                  </p:childTnLst>
                                </p:cTn>
                              </p:par>
                              <p:par>
                                <p:cTn id="29" presetID="10" presetClass="entr" presetSubtype="0" fill="hold" nodeType="with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fade">
                                      <p:cBhvr>
                                        <p:cTn id="3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8" grpId="0"/>
      <p:bldP spid="36" grpId="0"/>
      <p:bldP spid="3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header">
            <a:extLst>
              <a:ext uri="{FF2B5EF4-FFF2-40B4-BE49-F238E27FC236}">
                <a16:creationId xmlns:a16="http://schemas.microsoft.com/office/drawing/2014/main" id="{E216B21A-68AA-E28F-1ED8-D79135148729}"/>
              </a:ext>
            </a:extLst>
          </p:cNvPr>
          <p:cNvGrpSpPr/>
          <p:nvPr/>
        </p:nvGrpSpPr>
        <p:grpSpPr>
          <a:xfrm>
            <a:off x="-1235" y="-815"/>
            <a:ext cx="8388879" cy="611122"/>
            <a:chOff x="-1235" y="-815"/>
            <a:chExt cx="8388879" cy="611122"/>
          </a:xfrm>
        </p:grpSpPr>
        <p:sp>
          <p:nvSpPr>
            <p:cNvPr id="20" name="TextBox 19">
              <a:extLst>
                <a:ext uri="{FF2B5EF4-FFF2-40B4-BE49-F238E27FC236}">
                  <a16:creationId xmlns:a16="http://schemas.microsoft.com/office/drawing/2014/main" id="{D43D8187-3F54-29A0-47BF-D2FFEE1F55ED}"/>
                </a:ext>
              </a:extLst>
            </p:cNvPr>
            <p:cNvSpPr txBox="1"/>
            <p:nvPr/>
          </p:nvSpPr>
          <p:spPr>
            <a:xfrm>
              <a:off x="734150" y="21482"/>
              <a:ext cx="7653494" cy="584775"/>
            </a:xfrm>
            <a:prstGeom prst="rect">
              <a:avLst/>
            </a:prstGeom>
            <a:noFill/>
          </p:spPr>
          <p:txBody>
            <a:bodyPr wrap="square">
              <a:spAutoFit/>
            </a:bodyPr>
            <a:lstStyle/>
            <a:p>
              <a:r>
                <a:rPr lang="en-GB" sz="3200" dirty="0">
                  <a:solidFill>
                    <a:srgbClr val="595959"/>
                  </a:solidFill>
                </a:rPr>
                <a:t>Record review method</a:t>
              </a:r>
            </a:p>
          </p:txBody>
        </p:sp>
        <p:pic>
          <p:nvPicPr>
            <p:cNvPr id="21" name="Picture 20">
              <a:extLst>
                <a:ext uri="{FF2B5EF4-FFF2-40B4-BE49-F238E27FC236}">
                  <a16:creationId xmlns:a16="http://schemas.microsoft.com/office/drawing/2014/main" id="{B11C2849-6A91-B650-FDA0-1FFD204ECDE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rot="5400000">
              <a:off x="-1522" y="-528"/>
              <a:ext cx="611122" cy="610548"/>
            </a:xfrm>
            <a:prstGeom prst="rect">
              <a:avLst/>
            </a:prstGeom>
          </p:spPr>
        </p:pic>
      </p:grpSp>
      <p:pic>
        <p:nvPicPr>
          <p:cNvPr id="3" name="healthcare facility">
            <a:extLst>
              <a:ext uri="{FF2B5EF4-FFF2-40B4-BE49-F238E27FC236}">
                <a16:creationId xmlns:a16="http://schemas.microsoft.com/office/drawing/2014/main" id="{03B8AB9D-0E54-411D-B59B-C847415B709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62242" y="662450"/>
            <a:ext cx="3697575" cy="3837107"/>
          </a:xfrm>
          <a:prstGeom prst="rect">
            <a:avLst/>
          </a:prstGeom>
        </p:spPr>
      </p:pic>
      <p:sp>
        <p:nvSpPr>
          <p:cNvPr id="8" name="TextBox 7">
            <a:extLst>
              <a:ext uri="{FF2B5EF4-FFF2-40B4-BE49-F238E27FC236}">
                <a16:creationId xmlns:a16="http://schemas.microsoft.com/office/drawing/2014/main" id="{27F6C32E-4776-42BC-89E7-D970FF4ADC5A}"/>
              </a:ext>
            </a:extLst>
          </p:cNvPr>
          <p:cNvSpPr txBox="1"/>
          <p:nvPr/>
        </p:nvSpPr>
        <p:spPr>
          <a:xfrm>
            <a:off x="609456" y="4842009"/>
            <a:ext cx="10973087" cy="1343253"/>
          </a:xfrm>
          <a:prstGeom prst="rect">
            <a:avLst/>
          </a:prstGeom>
          <a:solidFill>
            <a:srgbClr val="31B09C"/>
          </a:solidFill>
        </p:spPr>
        <p:txBody>
          <a:bodyPr vert="horz" wrap="square" lIns="91440" tIns="45720" rIns="91440" bIns="45720" rtlCol="0" anchor="ctr">
            <a:noAutofit/>
          </a:bodyPr>
          <a:lstStyle>
            <a:lvl1pPr algn="r">
              <a:lnSpc>
                <a:spcPct val="90000"/>
              </a:lnSpc>
              <a:spcBef>
                <a:spcPct val="0"/>
              </a:spcBef>
              <a:buNone/>
              <a:defRPr sz="4400">
                <a:solidFill>
                  <a:schemeClr val="bg1"/>
                </a:solidFill>
                <a:latin typeface="+mj-lt"/>
                <a:ea typeface="+mj-ea"/>
                <a:cs typeface="+mj-cs"/>
              </a:defRPr>
            </a:lvl1pPr>
          </a:lstStyle>
          <a:p>
            <a:pPr algn="ctr"/>
            <a:r>
              <a:rPr lang="en-GB" sz="2400" dirty="0"/>
              <a:t>In the record review method, data collectors review a sample of patient records to assess documentation of required care processes. </a:t>
            </a:r>
          </a:p>
        </p:txBody>
      </p:sp>
      <p:sp>
        <p:nvSpPr>
          <p:cNvPr id="9" name="Rectangle 8">
            <a:extLst>
              <a:ext uri="{FF2B5EF4-FFF2-40B4-BE49-F238E27FC236}">
                <a16:creationId xmlns:a16="http://schemas.microsoft.com/office/drawing/2014/main" id="{23BE2AFC-B1F4-4210-A913-D765BB406F6F}"/>
              </a:ext>
            </a:extLst>
          </p:cNvPr>
          <p:cNvSpPr/>
          <p:nvPr/>
        </p:nvSpPr>
        <p:spPr>
          <a:xfrm>
            <a:off x="528887" y="4842009"/>
            <a:ext cx="80255" cy="1343253"/>
          </a:xfrm>
          <a:prstGeom prst="rect">
            <a:avLst/>
          </a:prstGeom>
          <a:solidFill>
            <a:srgbClr val="1B95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custDataLst>
      <p:tags r:id="rId1"/>
    </p:custDataLst>
    <p:extLst>
      <p:ext uri="{BB962C8B-B14F-4D97-AF65-F5344CB8AC3E}">
        <p14:creationId xmlns:p14="http://schemas.microsoft.com/office/powerpoint/2010/main" val="2104897694"/>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9"/>
                                        </p:tgtEl>
                                        <p:attrNameLst>
                                          <p:attrName>style.visibility</p:attrName>
                                        </p:attrNameLst>
                                      </p:cBhvr>
                                      <p:to>
                                        <p:strVal val="visible"/>
                                      </p:to>
                                    </p:set>
                                    <p:anim calcmode="lin" valueType="num">
                                      <p:cBhvr>
                                        <p:cTn id="14" dur="500" fill="hold"/>
                                        <p:tgtEl>
                                          <p:spTgt spid="9"/>
                                        </p:tgtEl>
                                        <p:attrNameLst>
                                          <p:attrName>ppt_w</p:attrName>
                                        </p:attrNameLst>
                                      </p:cBhvr>
                                      <p:tavLst>
                                        <p:tav tm="0">
                                          <p:val>
                                            <p:fltVal val="0"/>
                                          </p:val>
                                        </p:tav>
                                        <p:tav tm="100000">
                                          <p:val>
                                            <p:strVal val="#ppt_w"/>
                                          </p:val>
                                        </p:tav>
                                      </p:tavLst>
                                    </p:anim>
                                    <p:anim calcmode="lin" valueType="num">
                                      <p:cBhvr>
                                        <p:cTn id="15" dur="500" fill="hold"/>
                                        <p:tgtEl>
                                          <p:spTgt spid="9"/>
                                        </p:tgtEl>
                                        <p:attrNameLst>
                                          <p:attrName>ppt_h</p:attrName>
                                        </p:attrNameLst>
                                      </p:cBhvr>
                                      <p:tavLst>
                                        <p:tav tm="0">
                                          <p:val>
                                            <p:fltVal val="0"/>
                                          </p:val>
                                        </p:tav>
                                        <p:tav tm="100000">
                                          <p:val>
                                            <p:strVal val="#ppt_h"/>
                                          </p:val>
                                        </p:tav>
                                      </p:tavLst>
                                    </p:anim>
                                    <p:animEffect transition="in" filter="fade">
                                      <p:cBhvr>
                                        <p:cTn id="16" dur="500"/>
                                        <p:tgtEl>
                                          <p:spTgt spid="9"/>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wipe(left)">
                                      <p:cBhvr>
                                        <p:cTn id="1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Group 41">
            <a:extLst>
              <a:ext uri="{FF2B5EF4-FFF2-40B4-BE49-F238E27FC236}">
                <a16:creationId xmlns:a16="http://schemas.microsoft.com/office/drawing/2014/main" id="{84D8390B-55BB-DC68-6C38-234C5F4C2E56}"/>
              </a:ext>
            </a:extLst>
          </p:cNvPr>
          <p:cNvGrpSpPr/>
          <p:nvPr/>
        </p:nvGrpSpPr>
        <p:grpSpPr>
          <a:xfrm>
            <a:off x="-1235" y="-815"/>
            <a:ext cx="10239939" cy="611122"/>
            <a:chOff x="-1235" y="-815"/>
            <a:chExt cx="10239939" cy="611122"/>
          </a:xfrm>
        </p:grpSpPr>
        <p:sp>
          <p:nvSpPr>
            <p:cNvPr id="43" name="TextBox 42">
              <a:extLst>
                <a:ext uri="{FF2B5EF4-FFF2-40B4-BE49-F238E27FC236}">
                  <a16:creationId xmlns:a16="http://schemas.microsoft.com/office/drawing/2014/main" id="{DAD478BE-FBDA-DC64-8558-B8C0FB8235B4}"/>
                </a:ext>
              </a:extLst>
            </p:cNvPr>
            <p:cNvSpPr txBox="1"/>
            <p:nvPr/>
          </p:nvSpPr>
          <p:spPr>
            <a:xfrm>
              <a:off x="734150" y="21600"/>
              <a:ext cx="9504554" cy="584775"/>
            </a:xfrm>
            <a:prstGeom prst="rect">
              <a:avLst/>
            </a:prstGeom>
            <a:noFill/>
          </p:spPr>
          <p:txBody>
            <a:bodyPr wrap="square">
              <a:spAutoFit/>
            </a:bodyPr>
            <a:lstStyle/>
            <a:p>
              <a:r>
                <a:rPr lang="en-GB" sz="3200" dirty="0">
                  <a:solidFill>
                    <a:srgbClr val="595959"/>
                  </a:solidFill>
                </a:rPr>
                <a:t>How are facilities selected for the assessment?</a:t>
              </a:r>
            </a:p>
          </p:txBody>
        </p:sp>
        <p:pic>
          <p:nvPicPr>
            <p:cNvPr id="44" name="Picture 43">
              <a:extLst>
                <a:ext uri="{FF2B5EF4-FFF2-40B4-BE49-F238E27FC236}">
                  <a16:creationId xmlns:a16="http://schemas.microsoft.com/office/drawing/2014/main" id="{2BBCD590-2449-7FDC-111E-501E5119FFE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rot="5400000">
              <a:off x="-1522" y="-528"/>
              <a:ext cx="611122" cy="610548"/>
            </a:xfrm>
            <a:prstGeom prst="rect">
              <a:avLst/>
            </a:prstGeom>
          </p:spPr>
        </p:pic>
      </p:grpSp>
      <p:sp>
        <p:nvSpPr>
          <p:cNvPr id="19" name="caption1">
            <a:extLst>
              <a:ext uri="{FF2B5EF4-FFF2-40B4-BE49-F238E27FC236}">
                <a16:creationId xmlns:a16="http://schemas.microsoft.com/office/drawing/2014/main" id="{E40AB595-1D04-4301-9FF7-4B67E59FB817}"/>
              </a:ext>
            </a:extLst>
          </p:cNvPr>
          <p:cNvSpPr txBox="1"/>
          <p:nvPr/>
        </p:nvSpPr>
        <p:spPr>
          <a:xfrm>
            <a:off x="699370" y="5703442"/>
            <a:ext cx="4070706" cy="759062"/>
          </a:xfrm>
          <a:prstGeom prst="rect">
            <a:avLst/>
          </a:prstGeom>
          <a:noFill/>
        </p:spPr>
        <p:txBody>
          <a:bodyPr vert="horz" wrap="square" lIns="91440" tIns="90000" rIns="91440" bIns="90000" rtlCol="0" anchor="ctr">
            <a:noAutofit/>
          </a:bodyPr>
          <a:lstStyle>
            <a:defPPr>
              <a:defRPr lang="en-US"/>
            </a:defPPr>
            <a:lvl1pPr algn="ctr">
              <a:lnSpc>
                <a:spcPct val="90000"/>
              </a:lnSpc>
              <a:spcBef>
                <a:spcPct val="0"/>
              </a:spcBef>
              <a:buNone/>
              <a:defRPr sz="2400">
                <a:solidFill>
                  <a:srgbClr val="595959"/>
                </a:solidFill>
                <a:latin typeface="+mj-lt"/>
                <a:ea typeface="+mj-ea"/>
                <a:cs typeface="+mj-cs"/>
              </a:defRPr>
            </a:lvl1pPr>
          </a:lstStyle>
          <a:p>
            <a:r>
              <a:rPr lang="en-GB" dirty="0"/>
              <a:t>representative sample</a:t>
            </a:r>
          </a:p>
        </p:txBody>
      </p:sp>
      <p:sp>
        <p:nvSpPr>
          <p:cNvPr id="23" name="caption2">
            <a:extLst>
              <a:ext uri="{FF2B5EF4-FFF2-40B4-BE49-F238E27FC236}">
                <a16:creationId xmlns:a16="http://schemas.microsoft.com/office/drawing/2014/main" id="{B3609AD5-DDE7-424F-97B5-962065F383CE}"/>
              </a:ext>
            </a:extLst>
          </p:cNvPr>
          <p:cNvSpPr txBox="1"/>
          <p:nvPr/>
        </p:nvSpPr>
        <p:spPr>
          <a:xfrm>
            <a:off x="7519809" y="5703442"/>
            <a:ext cx="4070706" cy="759062"/>
          </a:xfrm>
          <a:prstGeom prst="rect">
            <a:avLst/>
          </a:prstGeom>
          <a:noFill/>
        </p:spPr>
        <p:txBody>
          <a:bodyPr vert="horz" wrap="square" lIns="91440" tIns="90000" rIns="91440" bIns="90000" rtlCol="0" anchor="ctr">
            <a:noAutofit/>
          </a:bodyPr>
          <a:lstStyle>
            <a:defPPr>
              <a:defRPr lang="en-US"/>
            </a:defPPr>
            <a:lvl1pPr algn="ctr">
              <a:lnSpc>
                <a:spcPct val="90000"/>
              </a:lnSpc>
              <a:spcBef>
                <a:spcPct val="0"/>
              </a:spcBef>
              <a:buNone/>
              <a:defRPr sz="2400">
                <a:solidFill>
                  <a:srgbClr val="595959"/>
                </a:solidFill>
                <a:latin typeface="+mj-lt"/>
                <a:ea typeface="+mj-ea"/>
                <a:cs typeface="+mj-cs"/>
              </a:defRPr>
            </a:lvl1pPr>
          </a:lstStyle>
          <a:p>
            <a:r>
              <a:rPr lang="en-GB" dirty="0"/>
              <a:t>facility census</a:t>
            </a:r>
          </a:p>
        </p:txBody>
      </p:sp>
      <p:sp>
        <p:nvSpPr>
          <p:cNvPr id="17" name="Sentence stem">
            <a:extLst>
              <a:ext uri="{FF2B5EF4-FFF2-40B4-BE49-F238E27FC236}">
                <a16:creationId xmlns:a16="http://schemas.microsoft.com/office/drawing/2014/main" id="{B6949543-DE0C-4880-A2A1-517BA7E2AB21}"/>
              </a:ext>
            </a:extLst>
          </p:cNvPr>
          <p:cNvSpPr txBox="1"/>
          <p:nvPr/>
        </p:nvSpPr>
        <p:spPr>
          <a:xfrm>
            <a:off x="755915" y="1002206"/>
            <a:ext cx="9662917" cy="428002"/>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2400" dirty="0">
                <a:solidFill>
                  <a:schemeClr val="tx1">
                    <a:lumMod val="65000"/>
                    <a:lumOff val="35000"/>
                  </a:schemeClr>
                </a:solidFill>
              </a:rPr>
              <a:t>Facilities are selected in one of two ways: </a:t>
            </a:r>
          </a:p>
        </p:txBody>
      </p:sp>
      <p:sp>
        <p:nvSpPr>
          <p:cNvPr id="75" name="sampleArrow">
            <a:extLst>
              <a:ext uri="{FF2B5EF4-FFF2-40B4-BE49-F238E27FC236}">
                <a16:creationId xmlns:a16="http://schemas.microsoft.com/office/drawing/2014/main" id="{B6785DAC-6942-4B64-9531-81E769CCCBB7}"/>
              </a:ext>
            </a:extLst>
          </p:cNvPr>
          <p:cNvSpPr/>
          <p:nvPr/>
        </p:nvSpPr>
        <p:spPr>
          <a:xfrm>
            <a:off x="4509223" y="3633840"/>
            <a:ext cx="553063" cy="218941"/>
          </a:xfrm>
          <a:prstGeom prst="rightArrow">
            <a:avLst/>
          </a:prstGeom>
          <a:solidFill>
            <a:srgbClr val="557D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Circle 1">
            <a:extLst>
              <a:ext uri="{FF2B5EF4-FFF2-40B4-BE49-F238E27FC236}">
                <a16:creationId xmlns:a16="http://schemas.microsoft.com/office/drawing/2014/main" id="{EB41C490-3103-445B-B36C-4D4E4219194D}"/>
              </a:ext>
            </a:extLst>
          </p:cNvPr>
          <p:cNvSpPr/>
          <p:nvPr/>
        </p:nvSpPr>
        <p:spPr>
          <a:xfrm>
            <a:off x="862723" y="1917863"/>
            <a:ext cx="3744000" cy="3744000"/>
          </a:xfrm>
          <a:prstGeom prst="ellipse">
            <a:avLst/>
          </a:prstGeom>
          <a:solidFill>
            <a:srgbClr val="CBEB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9" name="Circle 2">
            <a:extLst>
              <a:ext uri="{FF2B5EF4-FFF2-40B4-BE49-F238E27FC236}">
                <a16:creationId xmlns:a16="http://schemas.microsoft.com/office/drawing/2014/main" id="{1946E965-7194-4A2E-9273-CAA199C3D7FB}"/>
              </a:ext>
            </a:extLst>
          </p:cNvPr>
          <p:cNvSpPr>
            <a:spLocks noChangeAspect="1"/>
          </p:cNvSpPr>
          <p:nvPr/>
        </p:nvSpPr>
        <p:spPr>
          <a:xfrm>
            <a:off x="7683162" y="1959442"/>
            <a:ext cx="3744000" cy="3744000"/>
          </a:xfrm>
          <a:prstGeom prst="ellipse">
            <a:avLst/>
          </a:prstGeom>
          <a:solidFill>
            <a:srgbClr val="CBEB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5" name="dots sample of larger NEW">
            <a:extLst>
              <a:ext uri="{FF2B5EF4-FFF2-40B4-BE49-F238E27FC236}">
                <a16:creationId xmlns:a16="http://schemas.microsoft.com/office/drawing/2014/main" id="{DE40D230-6FBE-4748-9071-194CD55BCF36}"/>
              </a:ext>
            </a:extLst>
          </p:cNvPr>
          <p:cNvGrpSpPr/>
          <p:nvPr/>
        </p:nvGrpSpPr>
        <p:grpSpPr>
          <a:xfrm>
            <a:off x="1079584" y="2034905"/>
            <a:ext cx="3305628" cy="3515184"/>
            <a:chOff x="1311406" y="2034905"/>
            <a:chExt cx="3305628" cy="3515184"/>
          </a:xfrm>
        </p:grpSpPr>
        <p:grpSp>
          <p:nvGrpSpPr>
            <p:cNvPr id="11" name="Group 10">
              <a:extLst>
                <a:ext uri="{FF2B5EF4-FFF2-40B4-BE49-F238E27FC236}">
                  <a16:creationId xmlns:a16="http://schemas.microsoft.com/office/drawing/2014/main" id="{B5159D70-B5CE-4F33-87A1-7495A218CE66}"/>
                </a:ext>
              </a:extLst>
            </p:cNvPr>
            <p:cNvGrpSpPr/>
            <p:nvPr/>
          </p:nvGrpSpPr>
          <p:grpSpPr>
            <a:xfrm>
              <a:off x="2526455" y="5182517"/>
              <a:ext cx="1227529" cy="367572"/>
              <a:chOff x="2526455" y="5182517"/>
              <a:chExt cx="1227529" cy="367572"/>
            </a:xfrm>
          </p:grpSpPr>
          <p:sp>
            <p:nvSpPr>
              <p:cNvPr id="102" name="Oval 101">
                <a:extLst>
                  <a:ext uri="{FF2B5EF4-FFF2-40B4-BE49-F238E27FC236}">
                    <a16:creationId xmlns:a16="http://schemas.microsoft.com/office/drawing/2014/main" id="{8E9C18EB-BF4C-4481-86E0-F4350DC02FB8}"/>
                  </a:ext>
                </a:extLst>
              </p:cNvPr>
              <p:cNvSpPr/>
              <p:nvPr/>
            </p:nvSpPr>
            <p:spPr>
              <a:xfrm>
                <a:off x="2526455" y="5211074"/>
                <a:ext cx="218941" cy="218941"/>
              </a:xfrm>
              <a:prstGeom prst="ellipse">
                <a:avLst/>
              </a:prstGeom>
              <a:solidFill>
                <a:srgbClr val="A6C7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4" name="Oval 103">
                <a:extLst>
                  <a:ext uri="{FF2B5EF4-FFF2-40B4-BE49-F238E27FC236}">
                    <a16:creationId xmlns:a16="http://schemas.microsoft.com/office/drawing/2014/main" id="{FA6A5BA2-2C3E-4499-9907-2DBB43EE04ED}"/>
                  </a:ext>
                </a:extLst>
              </p:cNvPr>
              <p:cNvSpPr/>
              <p:nvPr/>
            </p:nvSpPr>
            <p:spPr>
              <a:xfrm>
                <a:off x="3021067" y="5331148"/>
                <a:ext cx="218941" cy="218941"/>
              </a:xfrm>
              <a:prstGeom prst="ellipse">
                <a:avLst/>
              </a:prstGeom>
              <a:solidFill>
                <a:srgbClr val="A6C7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5" name="Oval 104">
                <a:extLst>
                  <a:ext uri="{FF2B5EF4-FFF2-40B4-BE49-F238E27FC236}">
                    <a16:creationId xmlns:a16="http://schemas.microsoft.com/office/drawing/2014/main" id="{716E8C13-E494-40D5-907C-F8543F26F572}"/>
                  </a:ext>
                </a:extLst>
              </p:cNvPr>
              <p:cNvSpPr/>
              <p:nvPr/>
            </p:nvSpPr>
            <p:spPr>
              <a:xfrm>
                <a:off x="3535043" y="5182517"/>
                <a:ext cx="218941" cy="218941"/>
              </a:xfrm>
              <a:prstGeom prst="ellipse">
                <a:avLst/>
              </a:prstGeom>
              <a:solidFill>
                <a:srgbClr val="A6C7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2" name="Group 11">
              <a:extLst>
                <a:ext uri="{FF2B5EF4-FFF2-40B4-BE49-F238E27FC236}">
                  <a16:creationId xmlns:a16="http://schemas.microsoft.com/office/drawing/2014/main" id="{D46FD4F6-FA28-4A70-ADD3-B26394254977}"/>
                </a:ext>
              </a:extLst>
            </p:cNvPr>
            <p:cNvGrpSpPr/>
            <p:nvPr/>
          </p:nvGrpSpPr>
          <p:grpSpPr>
            <a:xfrm>
              <a:off x="1823051" y="4735044"/>
              <a:ext cx="2370373" cy="423099"/>
              <a:chOff x="1823051" y="4763391"/>
              <a:chExt cx="2370373" cy="423099"/>
            </a:xfrm>
          </p:grpSpPr>
          <p:sp>
            <p:nvSpPr>
              <p:cNvPr id="108" name="Oval 107">
                <a:extLst>
                  <a:ext uri="{FF2B5EF4-FFF2-40B4-BE49-F238E27FC236}">
                    <a16:creationId xmlns:a16="http://schemas.microsoft.com/office/drawing/2014/main" id="{531F4F8C-3378-4512-AECE-F9118669A933}"/>
                  </a:ext>
                </a:extLst>
              </p:cNvPr>
              <p:cNvSpPr/>
              <p:nvPr/>
            </p:nvSpPr>
            <p:spPr>
              <a:xfrm>
                <a:off x="1823051" y="4967549"/>
                <a:ext cx="218941" cy="218941"/>
              </a:xfrm>
              <a:prstGeom prst="ellipse">
                <a:avLst/>
              </a:prstGeom>
              <a:solidFill>
                <a:srgbClr val="A6C7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0" name="Oval 109">
                <a:extLst>
                  <a:ext uri="{FF2B5EF4-FFF2-40B4-BE49-F238E27FC236}">
                    <a16:creationId xmlns:a16="http://schemas.microsoft.com/office/drawing/2014/main" id="{DAC88CAA-856E-43B0-B82F-546AB3EF9060}"/>
                  </a:ext>
                </a:extLst>
              </p:cNvPr>
              <p:cNvSpPr/>
              <p:nvPr/>
            </p:nvSpPr>
            <p:spPr>
              <a:xfrm>
                <a:off x="2443599" y="4821785"/>
                <a:ext cx="218941" cy="218941"/>
              </a:xfrm>
              <a:prstGeom prst="ellipse">
                <a:avLst/>
              </a:prstGeom>
              <a:solidFill>
                <a:srgbClr val="557D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1" name="Oval 110">
                <a:extLst>
                  <a:ext uri="{FF2B5EF4-FFF2-40B4-BE49-F238E27FC236}">
                    <a16:creationId xmlns:a16="http://schemas.microsoft.com/office/drawing/2014/main" id="{6628F498-257C-4EF7-9307-102A618431D4}"/>
                  </a:ext>
                </a:extLst>
              </p:cNvPr>
              <p:cNvSpPr/>
              <p:nvPr/>
            </p:nvSpPr>
            <p:spPr>
              <a:xfrm>
                <a:off x="2924880" y="4869284"/>
                <a:ext cx="218941" cy="218941"/>
              </a:xfrm>
              <a:prstGeom prst="ellipse">
                <a:avLst/>
              </a:prstGeom>
              <a:solidFill>
                <a:srgbClr val="A6C7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2" name="Oval 111">
                <a:extLst>
                  <a:ext uri="{FF2B5EF4-FFF2-40B4-BE49-F238E27FC236}">
                    <a16:creationId xmlns:a16="http://schemas.microsoft.com/office/drawing/2014/main" id="{762164E7-5A91-42EC-A72D-BE7CC5BF09DA}"/>
                  </a:ext>
                </a:extLst>
              </p:cNvPr>
              <p:cNvSpPr/>
              <p:nvPr/>
            </p:nvSpPr>
            <p:spPr>
              <a:xfrm>
                <a:off x="3524789" y="4763391"/>
                <a:ext cx="218941" cy="218941"/>
              </a:xfrm>
              <a:prstGeom prst="ellipse">
                <a:avLst/>
              </a:prstGeom>
              <a:solidFill>
                <a:srgbClr val="A6C7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3" name="Oval 112">
                <a:extLst>
                  <a:ext uri="{FF2B5EF4-FFF2-40B4-BE49-F238E27FC236}">
                    <a16:creationId xmlns:a16="http://schemas.microsoft.com/office/drawing/2014/main" id="{511BB01D-3F24-4565-88B9-F04C5EAC64F8}"/>
                  </a:ext>
                </a:extLst>
              </p:cNvPr>
              <p:cNvSpPr/>
              <p:nvPr/>
            </p:nvSpPr>
            <p:spPr>
              <a:xfrm>
                <a:off x="3974483" y="4763391"/>
                <a:ext cx="218941" cy="218941"/>
              </a:xfrm>
              <a:prstGeom prst="ellipse">
                <a:avLst/>
              </a:prstGeom>
              <a:solidFill>
                <a:srgbClr val="557D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3" name="Group 12">
              <a:extLst>
                <a:ext uri="{FF2B5EF4-FFF2-40B4-BE49-F238E27FC236}">
                  <a16:creationId xmlns:a16="http://schemas.microsoft.com/office/drawing/2014/main" id="{2BA3CCE2-7FEE-4ADB-806F-66F971347515}"/>
                </a:ext>
              </a:extLst>
            </p:cNvPr>
            <p:cNvGrpSpPr/>
            <p:nvPr/>
          </p:nvGrpSpPr>
          <p:grpSpPr>
            <a:xfrm>
              <a:off x="1392495" y="3825581"/>
              <a:ext cx="3084567" cy="838970"/>
              <a:chOff x="1392495" y="3911416"/>
              <a:chExt cx="3084567" cy="838970"/>
            </a:xfrm>
          </p:grpSpPr>
          <p:sp>
            <p:nvSpPr>
              <p:cNvPr id="114" name="Oval 113">
                <a:extLst>
                  <a:ext uri="{FF2B5EF4-FFF2-40B4-BE49-F238E27FC236}">
                    <a16:creationId xmlns:a16="http://schemas.microsoft.com/office/drawing/2014/main" id="{5BA22A6B-20BC-4C1F-B710-86062AD03438}"/>
                  </a:ext>
                </a:extLst>
              </p:cNvPr>
              <p:cNvSpPr/>
              <p:nvPr/>
            </p:nvSpPr>
            <p:spPr>
              <a:xfrm>
                <a:off x="1392495" y="3915595"/>
                <a:ext cx="218941" cy="218941"/>
              </a:xfrm>
              <a:prstGeom prst="ellipse">
                <a:avLst/>
              </a:prstGeom>
              <a:solidFill>
                <a:srgbClr val="A6C7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5" name="Oval 114">
                <a:extLst>
                  <a:ext uri="{FF2B5EF4-FFF2-40B4-BE49-F238E27FC236}">
                    <a16:creationId xmlns:a16="http://schemas.microsoft.com/office/drawing/2014/main" id="{14E83F79-02D8-48EE-A7FC-3BCA75423007}"/>
                  </a:ext>
                </a:extLst>
              </p:cNvPr>
              <p:cNvSpPr/>
              <p:nvPr/>
            </p:nvSpPr>
            <p:spPr>
              <a:xfrm>
                <a:off x="2029033" y="4531445"/>
                <a:ext cx="218941" cy="218941"/>
              </a:xfrm>
              <a:prstGeom prst="ellipse">
                <a:avLst/>
              </a:prstGeom>
              <a:solidFill>
                <a:srgbClr val="A6C7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6" name="Oval 115">
                <a:extLst>
                  <a:ext uri="{FF2B5EF4-FFF2-40B4-BE49-F238E27FC236}">
                    <a16:creationId xmlns:a16="http://schemas.microsoft.com/office/drawing/2014/main" id="{977739A3-C71E-4220-8056-005284915ED0}"/>
                  </a:ext>
                </a:extLst>
              </p:cNvPr>
              <p:cNvSpPr/>
              <p:nvPr/>
            </p:nvSpPr>
            <p:spPr>
              <a:xfrm>
                <a:off x="2401011" y="4373405"/>
                <a:ext cx="218941" cy="218941"/>
              </a:xfrm>
              <a:prstGeom prst="ellipse">
                <a:avLst/>
              </a:prstGeom>
              <a:solidFill>
                <a:srgbClr val="A6C7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7" name="Oval 116">
                <a:extLst>
                  <a:ext uri="{FF2B5EF4-FFF2-40B4-BE49-F238E27FC236}">
                    <a16:creationId xmlns:a16="http://schemas.microsoft.com/office/drawing/2014/main" id="{0ECD9111-1429-4656-AC78-AB09D5AE5A73}"/>
                  </a:ext>
                </a:extLst>
              </p:cNvPr>
              <p:cNvSpPr/>
              <p:nvPr/>
            </p:nvSpPr>
            <p:spPr>
              <a:xfrm>
                <a:off x="2956552" y="4232190"/>
                <a:ext cx="218941" cy="218941"/>
              </a:xfrm>
              <a:prstGeom prst="ellipse">
                <a:avLst/>
              </a:prstGeom>
              <a:solidFill>
                <a:srgbClr val="A6C7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9" name="Oval 118">
                <a:extLst>
                  <a:ext uri="{FF2B5EF4-FFF2-40B4-BE49-F238E27FC236}">
                    <a16:creationId xmlns:a16="http://schemas.microsoft.com/office/drawing/2014/main" id="{A92CADFE-E098-4605-BD82-6D659B9913B5}"/>
                  </a:ext>
                </a:extLst>
              </p:cNvPr>
              <p:cNvSpPr/>
              <p:nvPr/>
            </p:nvSpPr>
            <p:spPr>
              <a:xfrm>
                <a:off x="3862285" y="3911416"/>
                <a:ext cx="218941" cy="218941"/>
              </a:xfrm>
              <a:prstGeom prst="ellipse">
                <a:avLst/>
              </a:prstGeom>
              <a:solidFill>
                <a:srgbClr val="A6C7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6" name="Oval 125">
                <a:extLst>
                  <a:ext uri="{FF2B5EF4-FFF2-40B4-BE49-F238E27FC236}">
                    <a16:creationId xmlns:a16="http://schemas.microsoft.com/office/drawing/2014/main" id="{AFF8C066-3C1D-4292-84B9-40667AF0BE7E}"/>
                  </a:ext>
                </a:extLst>
              </p:cNvPr>
              <p:cNvSpPr/>
              <p:nvPr/>
            </p:nvSpPr>
            <p:spPr>
              <a:xfrm>
                <a:off x="4258121" y="4373405"/>
                <a:ext cx="218941" cy="218941"/>
              </a:xfrm>
              <a:prstGeom prst="ellipse">
                <a:avLst/>
              </a:prstGeom>
              <a:solidFill>
                <a:srgbClr val="A6C7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4" name="Group 13">
              <a:extLst>
                <a:ext uri="{FF2B5EF4-FFF2-40B4-BE49-F238E27FC236}">
                  <a16:creationId xmlns:a16="http://schemas.microsoft.com/office/drawing/2014/main" id="{2CDC42EF-6CEC-4686-A2E1-B0212ADCE87E}"/>
                </a:ext>
              </a:extLst>
            </p:cNvPr>
            <p:cNvGrpSpPr/>
            <p:nvPr/>
          </p:nvGrpSpPr>
          <p:grpSpPr>
            <a:xfrm>
              <a:off x="1518771" y="3270940"/>
              <a:ext cx="3073219" cy="1351784"/>
              <a:chOff x="1518771" y="3348300"/>
              <a:chExt cx="3073219" cy="1351784"/>
            </a:xfrm>
          </p:grpSpPr>
          <p:sp>
            <p:nvSpPr>
              <p:cNvPr id="107" name="Oval 106">
                <a:extLst>
                  <a:ext uri="{FF2B5EF4-FFF2-40B4-BE49-F238E27FC236}">
                    <a16:creationId xmlns:a16="http://schemas.microsoft.com/office/drawing/2014/main" id="{C0CB3E74-C0C9-4C84-BED5-1DA7A3B91D32}"/>
                  </a:ext>
                </a:extLst>
              </p:cNvPr>
              <p:cNvSpPr/>
              <p:nvPr/>
            </p:nvSpPr>
            <p:spPr>
              <a:xfrm>
                <a:off x="4373049" y="3917456"/>
                <a:ext cx="218941" cy="218941"/>
              </a:xfrm>
              <a:prstGeom prst="ellipse">
                <a:avLst/>
              </a:prstGeom>
              <a:solidFill>
                <a:srgbClr val="A6C7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0" name="Oval 119">
                <a:extLst>
                  <a:ext uri="{FF2B5EF4-FFF2-40B4-BE49-F238E27FC236}">
                    <a16:creationId xmlns:a16="http://schemas.microsoft.com/office/drawing/2014/main" id="{1B80A01D-8288-4B38-A71C-5575117C1942}"/>
                  </a:ext>
                </a:extLst>
              </p:cNvPr>
              <p:cNvSpPr/>
              <p:nvPr/>
            </p:nvSpPr>
            <p:spPr>
              <a:xfrm>
                <a:off x="1518771" y="4481143"/>
                <a:ext cx="218941" cy="218941"/>
              </a:xfrm>
              <a:prstGeom prst="ellipse">
                <a:avLst/>
              </a:prstGeom>
              <a:solidFill>
                <a:srgbClr val="A6C7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1" name="Oval 120">
                <a:extLst>
                  <a:ext uri="{FF2B5EF4-FFF2-40B4-BE49-F238E27FC236}">
                    <a16:creationId xmlns:a16="http://schemas.microsoft.com/office/drawing/2014/main" id="{2D0B7EE7-D9B9-4731-81B1-D25D22E0368A}"/>
                  </a:ext>
                </a:extLst>
              </p:cNvPr>
              <p:cNvSpPr/>
              <p:nvPr/>
            </p:nvSpPr>
            <p:spPr>
              <a:xfrm>
                <a:off x="1989792" y="3962967"/>
                <a:ext cx="218941" cy="218941"/>
              </a:xfrm>
              <a:prstGeom prst="ellipse">
                <a:avLst/>
              </a:prstGeom>
              <a:solidFill>
                <a:srgbClr val="557D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2" name="Oval 121">
                <a:extLst>
                  <a:ext uri="{FF2B5EF4-FFF2-40B4-BE49-F238E27FC236}">
                    <a16:creationId xmlns:a16="http://schemas.microsoft.com/office/drawing/2014/main" id="{57BB6ED4-61B6-4B47-A4CF-429CB80E9F23}"/>
                  </a:ext>
                </a:extLst>
              </p:cNvPr>
              <p:cNvSpPr/>
              <p:nvPr/>
            </p:nvSpPr>
            <p:spPr>
              <a:xfrm>
                <a:off x="3852638" y="3348300"/>
                <a:ext cx="218941" cy="218941"/>
              </a:xfrm>
              <a:prstGeom prst="ellipse">
                <a:avLst/>
              </a:prstGeom>
              <a:solidFill>
                <a:srgbClr val="557D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3" name="Oval 122">
                <a:extLst>
                  <a:ext uri="{FF2B5EF4-FFF2-40B4-BE49-F238E27FC236}">
                    <a16:creationId xmlns:a16="http://schemas.microsoft.com/office/drawing/2014/main" id="{60CD7164-47C3-4E76-A545-4512FCBEE6EB}"/>
                  </a:ext>
                </a:extLst>
              </p:cNvPr>
              <p:cNvSpPr/>
              <p:nvPr/>
            </p:nvSpPr>
            <p:spPr>
              <a:xfrm>
                <a:off x="2651099" y="3917456"/>
                <a:ext cx="218941" cy="218941"/>
              </a:xfrm>
              <a:prstGeom prst="ellipse">
                <a:avLst/>
              </a:prstGeom>
              <a:solidFill>
                <a:srgbClr val="A6C7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4" name="Oval 123">
                <a:extLst>
                  <a:ext uri="{FF2B5EF4-FFF2-40B4-BE49-F238E27FC236}">
                    <a16:creationId xmlns:a16="http://schemas.microsoft.com/office/drawing/2014/main" id="{2993A15C-8A12-4830-82DB-AF4778A64503}"/>
                  </a:ext>
                </a:extLst>
              </p:cNvPr>
              <p:cNvSpPr/>
              <p:nvPr/>
            </p:nvSpPr>
            <p:spPr>
              <a:xfrm>
                <a:off x="3257395" y="3902942"/>
                <a:ext cx="218941" cy="218941"/>
              </a:xfrm>
              <a:prstGeom prst="ellipse">
                <a:avLst/>
              </a:prstGeom>
              <a:solidFill>
                <a:srgbClr val="A6C7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9" name="Group 8">
              <a:extLst>
                <a:ext uri="{FF2B5EF4-FFF2-40B4-BE49-F238E27FC236}">
                  <a16:creationId xmlns:a16="http://schemas.microsoft.com/office/drawing/2014/main" id="{D894398A-9CEE-4A29-B2CC-6C5029AD85F0}"/>
                </a:ext>
              </a:extLst>
            </p:cNvPr>
            <p:cNvGrpSpPr/>
            <p:nvPr/>
          </p:nvGrpSpPr>
          <p:grpSpPr>
            <a:xfrm>
              <a:off x="1311406" y="3380411"/>
              <a:ext cx="3305628" cy="1413027"/>
              <a:chOff x="1311406" y="3452894"/>
              <a:chExt cx="3305628" cy="1413027"/>
            </a:xfrm>
          </p:grpSpPr>
          <p:sp>
            <p:nvSpPr>
              <p:cNvPr id="128" name="Oval 127">
                <a:extLst>
                  <a:ext uri="{FF2B5EF4-FFF2-40B4-BE49-F238E27FC236}">
                    <a16:creationId xmlns:a16="http://schemas.microsoft.com/office/drawing/2014/main" id="{21EF54B0-28E8-4D48-A18A-884E3939E8EA}"/>
                  </a:ext>
                </a:extLst>
              </p:cNvPr>
              <p:cNvSpPr/>
              <p:nvPr/>
            </p:nvSpPr>
            <p:spPr>
              <a:xfrm>
                <a:off x="1311406" y="3465105"/>
                <a:ext cx="218941" cy="218941"/>
              </a:xfrm>
              <a:prstGeom prst="ellipse">
                <a:avLst/>
              </a:prstGeom>
              <a:solidFill>
                <a:srgbClr val="A6C7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9" name="Oval 128">
                <a:extLst>
                  <a:ext uri="{FF2B5EF4-FFF2-40B4-BE49-F238E27FC236}">
                    <a16:creationId xmlns:a16="http://schemas.microsoft.com/office/drawing/2014/main" id="{463969F9-8B3B-4516-9A36-32A462B6374C}"/>
                  </a:ext>
                </a:extLst>
              </p:cNvPr>
              <p:cNvSpPr/>
              <p:nvPr/>
            </p:nvSpPr>
            <p:spPr>
              <a:xfrm>
                <a:off x="1752361" y="3465105"/>
                <a:ext cx="218941" cy="218941"/>
              </a:xfrm>
              <a:prstGeom prst="ellipse">
                <a:avLst/>
              </a:prstGeom>
              <a:solidFill>
                <a:srgbClr val="A6C7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0" name="Oval 129">
                <a:extLst>
                  <a:ext uri="{FF2B5EF4-FFF2-40B4-BE49-F238E27FC236}">
                    <a16:creationId xmlns:a16="http://schemas.microsoft.com/office/drawing/2014/main" id="{2B56888B-E7F2-478C-8B03-8DE92E963FAC}"/>
                  </a:ext>
                </a:extLst>
              </p:cNvPr>
              <p:cNvSpPr/>
              <p:nvPr/>
            </p:nvSpPr>
            <p:spPr>
              <a:xfrm>
                <a:off x="2315601" y="3527512"/>
                <a:ext cx="218941" cy="218941"/>
              </a:xfrm>
              <a:prstGeom prst="ellipse">
                <a:avLst/>
              </a:prstGeom>
              <a:solidFill>
                <a:srgbClr val="A6C7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1" name="Oval 130">
                <a:extLst>
                  <a:ext uri="{FF2B5EF4-FFF2-40B4-BE49-F238E27FC236}">
                    <a16:creationId xmlns:a16="http://schemas.microsoft.com/office/drawing/2014/main" id="{E90CBE33-22D6-4B67-899C-D6AE364184F0}"/>
                  </a:ext>
                </a:extLst>
              </p:cNvPr>
              <p:cNvSpPr/>
              <p:nvPr/>
            </p:nvSpPr>
            <p:spPr>
              <a:xfrm>
                <a:off x="3535042" y="4407167"/>
                <a:ext cx="218941" cy="218941"/>
              </a:xfrm>
              <a:prstGeom prst="ellipse">
                <a:avLst/>
              </a:prstGeom>
              <a:solidFill>
                <a:srgbClr val="A6C7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2" name="Oval 131">
                <a:extLst>
                  <a:ext uri="{FF2B5EF4-FFF2-40B4-BE49-F238E27FC236}">
                    <a16:creationId xmlns:a16="http://schemas.microsoft.com/office/drawing/2014/main" id="{F2016F03-2FC3-4B72-80D8-92FE7B524021}"/>
                  </a:ext>
                </a:extLst>
              </p:cNvPr>
              <p:cNvSpPr/>
              <p:nvPr/>
            </p:nvSpPr>
            <p:spPr>
              <a:xfrm>
                <a:off x="2900261" y="3452894"/>
                <a:ext cx="218941" cy="218941"/>
              </a:xfrm>
              <a:prstGeom prst="ellipse">
                <a:avLst/>
              </a:prstGeom>
              <a:solidFill>
                <a:srgbClr val="557D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3" name="Oval 132">
                <a:extLst>
                  <a:ext uri="{FF2B5EF4-FFF2-40B4-BE49-F238E27FC236}">
                    <a16:creationId xmlns:a16="http://schemas.microsoft.com/office/drawing/2014/main" id="{7CA42C1A-E7B7-4A2C-8CA7-1B097A039FEC}"/>
                  </a:ext>
                </a:extLst>
              </p:cNvPr>
              <p:cNvSpPr/>
              <p:nvPr/>
            </p:nvSpPr>
            <p:spPr>
              <a:xfrm>
                <a:off x="3359359" y="3498844"/>
                <a:ext cx="218941" cy="218941"/>
              </a:xfrm>
              <a:prstGeom prst="ellipse">
                <a:avLst/>
              </a:prstGeom>
              <a:solidFill>
                <a:srgbClr val="A6C7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4" name="Oval 133">
                <a:extLst>
                  <a:ext uri="{FF2B5EF4-FFF2-40B4-BE49-F238E27FC236}">
                    <a16:creationId xmlns:a16="http://schemas.microsoft.com/office/drawing/2014/main" id="{ECF4BB72-8842-461C-8397-D4516A4961D2}"/>
                  </a:ext>
                </a:extLst>
              </p:cNvPr>
              <p:cNvSpPr/>
              <p:nvPr/>
            </p:nvSpPr>
            <p:spPr>
              <a:xfrm>
                <a:off x="3190471" y="4646980"/>
                <a:ext cx="218941" cy="218941"/>
              </a:xfrm>
              <a:prstGeom prst="ellipse">
                <a:avLst/>
              </a:prstGeom>
              <a:solidFill>
                <a:srgbClr val="A6C7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5" name="Oval 134">
                <a:extLst>
                  <a:ext uri="{FF2B5EF4-FFF2-40B4-BE49-F238E27FC236}">
                    <a16:creationId xmlns:a16="http://schemas.microsoft.com/office/drawing/2014/main" id="{B125D01B-B03D-4160-AEED-825AE2C3AD9F}"/>
                  </a:ext>
                </a:extLst>
              </p:cNvPr>
              <p:cNvSpPr/>
              <p:nvPr/>
            </p:nvSpPr>
            <p:spPr>
              <a:xfrm>
                <a:off x="4398093" y="3465105"/>
                <a:ext cx="218941" cy="218941"/>
              </a:xfrm>
              <a:prstGeom prst="ellipse">
                <a:avLst/>
              </a:prstGeom>
              <a:solidFill>
                <a:srgbClr val="A6C7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8" name="Group 7">
              <a:extLst>
                <a:ext uri="{FF2B5EF4-FFF2-40B4-BE49-F238E27FC236}">
                  <a16:creationId xmlns:a16="http://schemas.microsoft.com/office/drawing/2014/main" id="{37388D47-89E0-478A-87E9-F0DEA2B2FFC7}"/>
                </a:ext>
              </a:extLst>
            </p:cNvPr>
            <p:cNvGrpSpPr/>
            <p:nvPr/>
          </p:nvGrpSpPr>
          <p:grpSpPr>
            <a:xfrm>
              <a:off x="1468458" y="2338454"/>
              <a:ext cx="2912847" cy="853071"/>
              <a:chOff x="1468458" y="2375755"/>
              <a:chExt cx="2912847" cy="853071"/>
            </a:xfrm>
          </p:grpSpPr>
          <p:sp>
            <p:nvSpPr>
              <p:cNvPr id="137" name="Oval 136">
                <a:extLst>
                  <a:ext uri="{FF2B5EF4-FFF2-40B4-BE49-F238E27FC236}">
                    <a16:creationId xmlns:a16="http://schemas.microsoft.com/office/drawing/2014/main" id="{79671110-D7A2-469F-8E8D-47B13EC2156C}"/>
                  </a:ext>
                </a:extLst>
              </p:cNvPr>
              <p:cNvSpPr/>
              <p:nvPr/>
            </p:nvSpPr>
            <p:spPr>
              <a:xfrm>
                <a:off x="1468458" y="2982449"/>
                <a:ext cx="218941" cy="218941"/>
              </a:xfrm>
              <a:prstGeom prst="ellipse">
                <a:avLst/>
              </a:prstGeom>
              <a:solidFill>
                <a:srgbClr val="A6C7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8" name="Oval 137">
                <a:extLst>
                  <a:ext uri="{FF2B5EF4-FFF2-40B4-BE49-F238E27FC236}">
                    <a16:creationId xmlns:a16="http://schemas.microsoft.com/office/drawing/2014/main" id="{48704079-8EA0-486D-8C7B-DC9424D40E04}"/>
                  </a:ext>
                </a:extLst>
              </p:cNvPr>
              <p:cNvSpPr/>
              <p:nvPr/>
            </p:nvSpPr>
            <p:spPr>
              <a:xfrm>
                <a:off x="1917442" y="2982449"/>
                <a:ext cx="218941" cy="218941"/>
              </a:xfrm>
              <a:prstGeom prst="ellipse">
                <a:avLst/>
              </a:prstGeom>
              <a:solidFill>
                <a:srgbClr val="A6C7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0" name="Oval 139">
                <a:extLst>
                  <a:ext uri="{FF2B5EF4-FFF2-40B4-BE49-F238E27FC236}">
                    <a16:creationId xmlns:a16="http://schemas.microsoft.com/office/drawing/2014/main" id="{3BF97833-D7DB-49E0-AE2A-9DE815E86226}"/>
                  </a:ext>
                </a:extLst>
              </p:cNvPr>
              <p:cNvSpPr/>
              <p:nvPr/>
            </p:nvSpPr>
            <p:spPr>
              <a:xfrm>
                <a:off x="2832031" y="3009885"/>
                <a:ext cx="218941" cy="218941"/>
              </a:xfrm>
              <a:prstGeom prst="ellipse">
                <a:avLst/>
              </a:prstGeom>
              <a:solidFill>
                <a:srgbClr val="A6C7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1" name="Oval 140">
                <a:extLst>
                  <a:ext uri="{FF2B5EF4-FFF2-40B4-BE49-F238E27FC236}">
                    <a16:creationId xmlns:a16="http://schemas.microsoft.com/office/drawing/2014/main" id="{A08BEF23-5534-4D59-AD17-7BE971598E4A}"/>
                  </a:ext>
                </a:extLst>
              </p:cNvPr>
              <p:cNvSpPr/>
              <p:nvPr/>
            </p:nvSpPr>
            <p:spPr>
              <a:xfrm>
                <a:off x="3351067" y="2884987"/>
                <a:ext cx="218941" cy="218941"/>
              </a:xfrm>
              <a:prstGeom prst="ellipse">
                <a:avLst/>
              </a:prstGeom>
              <a:solidFill>
                <a:srgbClr val="A6C7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2" name="Oval 141">
                <a:extLst>
                  <a:ext uri="{FF2B5EF4-FFF2-40B4-BE49-F238E27FC236}">
                    <a16:creationId xmlns:a16="http://schemas.microsoft.com/office/drawing/2014/main" id="{2C1A520B-3B94-4CFB-9118-C586ED45827C}"/>
                  </a:ext>
                </a:extLst>
              </p:cNvPr>
              <p:cNvSpPr/>
              <p:nvPr/>
            </p:nvSpPr>
            <p:spPr>
              <a:xfrm>
                <a:off x="3820137" y="2375755"/>
                <a:ext cx="218941" cy="218941"/>
              </a:xfrm>
              <a:prstGeom prst="ellipse">
                <a:avLst/>
              </a:prstGeom>
              <a:solidFill>
                <a:srgbClr val="A6C7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3" name="Oval 142">
                <a:extLst>
                  <a:ext uri="{FF2B5EF4-FFF2-40B4-BE49-F238E27FC236}">
                    <a16:creationId xmlns:a16="http://schemas.microsoft.com/office/drawing/2014/main" id="{1F04CEB3-1092-41CE-99FA-A447F3770E01}"/>
                  </a:ext>
                </a:extLst>
              </p:cNvPr>
              <p:cNvSpPr/>
              <p:nvPr/>
            </p:nvSpPr>
            <p:spPr>
              <a:xfrm>
                <a:off x="4162364" y="2982449"/>
                <a:ext cx="218941" cy="218941"/>
              </a:xfrm>
              <a:prstGeom prst="ellipse">
                <a:avLst/>
              </a:prstGeom>
              <a:solidFill>
                <a:srgbClr val="A6C7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7" name="Group 6">
              <a:extLst>
                <a:ext uri="{FF2B5EF4-FFF2-40B4-BE49-F238E27FC236}">
                  <a16:creationId xmlns:a16="http://schemas.microsoft.com/office/drawing/2014/main" id="{5D516234-B756-416F-B6AF-8E8AC5BB4150}"/>
                </a:ext>
              </a:extLst>
            </p:cNvPr>
            <p:cNvGrpSpPr/>
            <p:nvPr/>
          </p:nvGrpSpPr>
          <p:grpSpPr>
            <a:xfrm>
              <a:off x="1986938" y="2434126"/>
              <a:ext cx="1962944" cy="781868"/>
              <a:chOff x="2058209" y="2400253"/>
              <a:chExt cx="1962944" cy="781868"/>
            </a:xfrm>
          </p:grpSpPr>
          <p:sp>
            <p:nvSpPr>
              <p:cNvPr id="144" name="Oval 143">
                <a:extLst>
                  <a:ext uri="{FF2B5EF4-FFF2-40B4-BE49-F238E27FC236}">
                    <a16:creationId xmlns:a16="http://schemas.microsoft.com/office/drawing/2014/main" id="{26530D4B-CCFD-4964-8124-DA9855CDDC85}"/>
                  </a:ext>
                </a:extLst>
              </p:cNvPr>
              <p:cNvSpPr/>
              <p:nvPr/>
            </p:nvSpPr>
            <p:spPr>
              <a:xfrm>
                <a:off x="2458971" y="2963180"/>
                <a:ext cx="218941" cy="218941"/>
              </a:xfrm>
              <a:prstGeom prst="ellipse">
                <a:avLst/>
              </a:prstGeom>
              <a:solidFill>
                <a:srgbClr val="A6C7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5" name="Oval 144">
                <a:extLst>
                  <a:ext uri="{FF2B5EF4-FFF2-40B4-BE49-F238E27FC236}">
                    <a16:creationId xmlns:a16="http://schemas.microsoft.com/office/drawing/2014/main" id="{995860A4-3190-41ED-B693-9C4FCC859D44}"/>
                  </a:ext>
                </a:extLst>
              </p:cNvPr>
              <p:cNvSpPr/>
              <p:nvPr/>
            </p:nvSpPr>
            <p:spPr>
              <a:xfrm>
                <a:off x="2624341" y="2409726"/>
                <a:ext cx="218941" cy="218941"/>
              </a:xfrm>
              <a:prstGeom prst="ellipse">
                <a:avLst/>
              </a:prstGeom>
              <a:solidFill>
                <a:srgbClr val="A6C7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6" name="Oval 145">
                <a:extLst>
                  <a:ext uri="{FF2B5EF4-FFF2-40B4-BE49-F238E27FC236}">
                    <a16:creationId xmlns:a16="http://schemas.microsoft.com/office/drawing/2014/main" id="{5A58ACDF-3A99-4652-83DC-D881107F42E8}"/>
                  </a:ext>
                </a:extLst>
              </p:cNvPr>
              <p:cNvSpPr/>
              <p:nvPr/>
            </p:nvSpPr>
            <p:spPr>
              <a:xfrm>
                <a:off x="2058209" y="2465253"/>
                <a:ext cx="218941" cy="218941"/>
              </a:xfrm>
              <a:prstGeom prst="ellipse">
                <a:avLst/>
              </a:prstGeom>
              <a:solidFill>
                <a:srgbClr val="557D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7" name="Oval 146">
                <a:extLst>
                  <a:ext uri="{FF2B5EF4-FFF2-40B4-BE49-F238E27FC236}">
                    <a16:creationId xmlns:a16="http://schemas.microsoft.com/office/drawing/2014/main" id="{04CDCDD0-F769-4225-8ACA-459E3BE01BCD}"/>
                  </a:ext>
                </a:extLst>
              </p:cNvPr>
              <p:cNvSpPr/>
              <p:nvPr/>
            </p:nvSpPr>
            <p:spPr>
              <a:xfrm>
                <a:off x="3190473" y="2400253"/>
                <a:ext cx="218941" cy="218941"/>
              </a:xfrm>
              <a:prstGeom prst="ellipse">
                <a:avLst/>
              </a:prstGeom>
              <a:solidFill>
                <a:srgbClr val="557D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9" name="Oval 148">
                <a:extLst>
                  <a:ext uri="{FF2B5EF4-FFF2-40B4-BE49-F238E27FC236}">
                    <a16:creationId xmlns:a16="http://schemas.microsoft.com/office/drawing/2014/main" id="{CCDE3F0C-7550-4027-B595-B4925F6737E2}"/>
                  </a:ext>
                </a:extLst>
              </p:cNvPr>
              <p:cNvSpPr/>
              <p:nvPr/>
            </p:nvSpPr>
            <p:spPr>
              <a:xfrm>
                <a:off x="3802212" y="2724578"/>
                <a:ext cx="218941" cy="218941"/>
              </a:xfrm>
              <a:prstGeom prst="ellipse">
                <a:avLst/>
              </a:prstGeom>
              <a:solidFill>
                <a:srgbClr val="A6C7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51" name="Group 150">
              <a:extLst>
                <a:ext uri="{FF2B5EF4-FFF2-40B4-BE49-F238E27FC236}">
                  <a16:creationId xmlns:a16="http://schemas.microsoft.com/office/drawing/2014/main" id="{F1E8D715-87C0-4C91-AF88-5B3E8BA45476}"/>
                </a:ext>
              </a:extLst>
            </p:cNvPr>
            <p:cNvGrpSpPr/>
            <p:nvPr/>
          </p:nvGrpSpPr>
          <p:grpSpPr>
            <a:xfrm>
              <a:off x="2401129" y="2034905"/>
              <a:ext cx="1069806" cy="234236"/>
              <a:chOff x="2250644" y="5167222"/>
              <a:chExt cx="1069806" cy="234236"/>
            </a:xfrm>
          </p:grpSpPr>
          <p:sp>
            <p:nvSpPr>
              <p:cNvPr id="152" name="Oval 151">
                <a:extLst>
                  <a:ext uri="{FF2B5EF4-FFF2-40B4-BE49-F238E27FC236}">
                    <a16:creationId xmlns:a16="http://schemas.microsoft.com/office/drawing/2014/main" id="{0686D8A0-E8F0-464E-8E86-1F8C26C7E3E2}"/>
                  </a:ext>
                </a:extLst>
              </p:cNvPr>
              <p:cNvSpPr/>
              <p:nvPr/>
            </p:nvSpPr>
            <p:spPr>
              <a:xfrm>
                <a:off x="2250644" y="5182517"/>
                <a:ext cx="218941" cy="218941"/>
              </a:xfrm>
              <a:prstGeom prst="ellipse">
                <a:avLst/>
              </a:prstGeom>
              <a:solidFill>
                <a:srgbClr val="A6C7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4" name="Oval 153">
                <a:extLst>
                  <a:ext uri="{FF2B5EF4-FFF2-40B4-BE49-F238E27FC236}">
                    <a16:creationId xmlns:a16="http://schemas.microsoft.com/office/drawing/2014/main" id="{253EB380-9B71-456D-9C12-0480911FCA65}"/>
                  </a:ext>
                </a:extLst>
              </p:cNvPr>
              <p:cNvSpPr/>
              <p:nvPr/>
            </p:nvSpPr>
            <p:spPr>
              <a:xfrm>
                <a:off x="3101509" y="5167222"/>
                <a:ext cx="218941" cy="218941"/>
              </a:xfrm>
              <a:prstGeom prst="ellipse">
                <a:avLst/>
              </a:prstGeom>
              <a:solidFill>
                <a:srgbClr val="A6C7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grpSp>
        <p:nvGrpSpPr>
          <p:cNvPr id="222" name="sample alone">
            <a:extLst>
              <a:ext uri="{FF2B5EF4-FFF2-40B4-BE49-F238E27FC236}">
                <a16:creationId xmlns:a16="http://schemas.microsoft.com/office/drawing/2014/main" id="{7BA70558-45D6-496A-BEAB-CFF87FDE51D5}"/>
              </a:ext>
            </a:extLst>
          </p:cNvPr>
          <p:cNvGrpSpPr/>
          <p:nvPr/>
        </p:nvGrpSpPr>
        <p:grpSpPr>
          <a:xfrm>
            <a:off x="5070951" y="2939031"/>
            <a:ext cx="1589171" cy="1553749"/>
            <a:chOff x="5110092" y="2579462"/>
            <a:chExt cx="1589171" cy="1553749"/>
          </a:xfrm>
        </p:grpSpPr>
        <p:sp>
          <p:nvSpPr>
            <p:cNvPr id="81" name="sampleCircle2">
              <a:extLst>
                <a:ext uri="{FF2B5EF4-FFF2-40B4-BE49-F238E27FC236}">
                  <a16:creationId xmlns:a16="http://schemas.microsoft.com/office/drawing/2014/main" id="{5C5E99B1-7586-4499-82ED-A563BD29831E}"/>
                </a:ext>
              </a:extLst>
            </p:cNvPr>
            <p:cNvSpPr/>
            <p:nvPr/>
          </p:nvSpPr>
          <p:spPr>
            <a:xfrm>
              <a:off x="5110092" y="2579462"/>
              <a:ext cx="1589171" cy="1553749"/>
            </a:xfrm>
            <a:prstGeom prst="ellipse">
              <a:avLst/>
            </a:prstGeom>
            <a:solidFill>
              <a:srgbClr val="77AA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56" name="sampleGroup2">
              <a:extLst>
                <a:ext uri="{FF2B5EF4-FFF2-40B4-BE49-F238E27FC236}">
                  <a16:creationId xmlns:a16="http://schemas.microsoft.com/office/drawing/2014/main" id="{8F475285-8DA7-42F5-8934-B735B27A8CE8}"/>
                </a:ext>
              </a:extLst>
            </p:cNvPr>
            <p:cNvGrpSpPr/>
            <p:nvPr/>
          </p:nvGrpSpPr>
          <p:grpSpPr>
            <a:xfrm>
              <a:off x="5391356" y="2840803"/>
              <a:ext cx="1047794" cy="993173"/>
              <a:chOff x="2498315" y="2855424"/>
              <a:chExt cx="1047794" cy="993173"/>
            </a:xfrm>
          </p:grpSpPr>
          <p:sp>
            <p:nvSpPr>
              <p:cNvPr id="157" name="Oval 156">
                <a:extLst>
                  <a:ext uri="{FF2B5EF4-FFF2-40B4-BE49-F238E27FC236}">
                    <a16:creationId xmlns:a16="http://schemas.microsoft.com/office/drawing/2014/main" id="{0BA81225-D4D3-4943-8126-C63A7B123130}"/>
                  </a:ext>
                </a:extLst>
              </p:cNvPr>
              <p:cNvSpPr/>
              <p:nvPr/>
            </p:nvSpPr>
            <p:spPr>
              <a:xfrm>
                <a:off x="2669422" y="2855424"/>
                <a:ext cx="218941" cy="218941"/>
              </a:xfrm>
              <a:prstGeom prst="ellipse">
                <a:avLst/>
              </a:prstGeom>
              <a:solidFill>
                <a:srgbClr val="557D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8" name="Oval 157">
                <a:extLst>
                  <a:ext uri="{FF2B5EF4-FFF2-40B4-BE49-F238E27FC236}">
                    <a16:creationId xmlns:a16="http://schemas.microsoft.com/office/drawing/2014/main" id="{ADBAB077-518D-4496-8310-C8973E3151C2}"/>
                  </a:ext>
                </a:extLst>
              </p:cNvPr>
              <p:cNvSpPr/>
              <p:nvPr/>
            </p:nvSpPr>
            <p:spPr>
              <a:xfrm>
                <a:off x="3086791" y="2855424"/>
                <a:ext cx="218941" cy="218941"/>
              </a:xfrm>
              <a:prstGeom prst="ellipse">
                <a:avLst/>
              </a:prstGeom>
              <a:solidFill>
                <a:srgbClr val="557D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9" name="Oval 158">
                <a:extLst>
                  <a:ext uri="{FF2B5EF4-FFF2-40B4-BE49-F238E27FC236}">
                    <a16:creationId xmlns:a16="http://schemas.microsoft.com/office/drawing/2014/main" id="{6F9A0E9C-F4E5-4FD5-AA18-496538898080}"/>
                  </a:ext>
                </a:extLst>
              </p:cNvPr>
              <p:cNvSpPr/>
              <p:nvPr/>
            </p:nvSpPr>
            <p:spPr>
              <a:xfrm>
                <a:off x="2498315" y="3247079"/>
                <a:ext cx="218941" cy="218941"/>
              </a:xfrm>
              <a:prstGeom prst="ellipse">
                <a:avLst/>
              </a:prstGeom>
              <a:solidFill>
                <a:srgbClr val="557D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0" name="Oval 159">
                <a:extLst>
                  <a:ext uri="{FF2B5EF4-FFF2-40B4-BE49-F238E27FC236}">
                    <a16:creationId xmlns:a16="http://schemas.microsoft.com/office/drawing/2014/main" id="{C3B7DE84-3136-4AA9-A800-CE0D1C44E3DB}"/>
                  </a:ext>
                </a:extLst>
              </p:cNvPr>
              <p:cNvSpPr/>
              <p:nvPr/>
            </p:nvSpPr>
            <p:spPr>
              <a:xfrm>
                <a:off x="2912741" y="3247079"/>
                <a:ext cx="218941" cy="218941"/>
              </a:xfrm>
              <a:prstGeom prst="ellipse">
                <a:avLst/>
              </a:prstGeom>
              <a:solidFill>
                <a:srgbClr val="557D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1" name="Oval 160">
                <a:extLst>
                  <a:ext uri="{FF2B5EF4-FFF2-40B4-BE49-F238E27FC236}">
                    <a16:creationId xmlns:a16="http://schemas.microsoft.com/office/drawing/2014/main" id="{91093145-C649-4ED6-AE5E-13D91BAE9A29}"/>
                  </a:ext>
                </a:extLst>
              </p:cNvPr>
              <p:cNvSpPr/>
              <p:nvPr/>
            </p:nvSpPr>
            <p:spPr>
              <a:xfrm>
                <a:off x="3327168" y="3247079"/>
                <a:ext cx="218941" cy="218941"/>
              </a:xfrm>
              <a:prstGeom prst="ellipse">
                <a:avLst/>
              </a:prstGeom>
              <a:solidFill>
                <a:srgbClr val="557D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2" name="Oval 161">
                <a:extLst>
                  <a:ext uri="{FF2B5EF4-FFF2-40B4-BE49-F238E27FC236}">
                    <a16:creationId xmlns:a16="http://schemas.microsoft.com/office/drawing/2014/main" id="{E02AEFB1-E35E-4203-9155-5067A36691A3}"/>
                  </a:ext>
                </a:extLst>
              </p:cNvPr>
              <p:cNvSpPr/>
              <p:nvPr/>
            </p:nvSpPr>
            <p:spPr>
              <a:xfrm>
                <a:off x="2717256" y="3629656"/>
                <a:ext cx="218941" cy="218941"/>
              </a:xfrm>
              <a:prstGeom prst="ellipse">
                <a:avLst/>
              </a:prstGeom>
              <a:solidFill>
                <a:srgbClr val="557D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3" name="Oval 162">
                <a:extLst>
                  <a:ext uri="{FF2B5EF4-FFF2-40B4-BE49-F238E27FC236}">
                    <a16:creationId xmlns:a16="http://schemas.microsoft.com/office/drawing/2014/main" id="{383CB43D-B0E8-42D1-BAD2-92AB4BB4F99A}"/>
                  </a:ext>
                </a:extLst>
              </p:cNvPr>
              <p:cNvSpPr/>
              <p:nvPr/>
            </p:nvSpPr>
            <p:spPr>
              <a:xfrm>
                <a:off x="3134625" y="3629656"/>
                <a:ext cx="218941" cy="218941"/>
              </a:xfrm>
              <a:prstGeom prst="ellipse">
                <a:avLst/>
              </a:prstGeom>
              <a:solidFill>
                <a:srgbClr val="557D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grpSp>
        <p:nvGrpSpPr>
          <p:cNvPr id="16" name="dots census">
            <a:extLst>
              <a:ext uri="{FF2B5EF4-FFF2-40B4-BE49-F238E27FC236}">
                <a16:creationId xmlns:a16="http://schemas.microsoft.com/office/drawing/2014/main" id="{094310B7-43BB-485F-B9FD-4BF8C7E9BDE2}"/>
              </a:ext>
            </a:extLst>
          </p:cNvPr>
          <p:cNvGrpSpPr/>
          <p:nvPr/>
        </p:nvGrpSpPr>
        <p:grpSpPr>
          <a:xfrm>
            <a:off x="7832217" y="2156093"/>
            <a:ext cx="3330798" cy="3393996"/>
            <a:chOff x="7726413" y="2159670"/>
            <a:chExt cx="3330798" cy="3393996"/>
          </a:xfrm>
        </p:grpSpPr>
        <p:grpSp>
          <p:nvGrpSpPr>
            <p:cNvPr id="164" name="Group 163">
              <a:extLst>
                <a:ext uri="{FF2B5EF4-FFF2-40B4-BE49-F238E27FC236}">
                  <a16:creationId xmlns:a16="http://schemas.microsoft.com/office/drawing/2014/main" id="{68E655E3-EE7A-40D0-991D-4FDD4AA1EE7C}"/>
                </a:ext>
              </a:extLst>
            </p:cNvPr>
            <p:cNvGrpSpPr/>
            <p:nvPr/>
          </p:nvGrpSpPr>
          <p:grpSpPr>
            <a:xfrm>
              <a:off x="9109797" y="5047918"/>
              <a:ext cx="1040331" cy="505748"/>
              <a:chOff x="2694790" y="4938448"/>
              <a:chExt cx="1040331" cy="505748"/>
            </a:xfrm>
            <a:solidFill>
              <a:srgbClr val="77AAC6"/>
            </a:solidFill>
          </p:grpSpPr>
          <p:sp>
            <p:nvSpPr>
              <p:cNvPr id="166" name="Oval 165">
                <a:extLst>
                  <a:ext uri="{FF2B5EF4-FFF2-40B4-BE49-F238E27FC236}">
                    <a16:creationId xmlns:a16="http://schemas.microsoft.com/office/drawing/2014/main" id="{A406F3CB-BB13-4AD2-A0F3-3B0E4FD0F8A5}"/>
                  </a:ext>
                </a:extLst>
              </p:cNvPr>
              <p:cNvSpPr/>
              <p:nvPr/>
            </p:nvSpPr>
            <p:spPr>
              <a:xfrm>
                <a:off x="2694790" y="4938448"/>
                <a:ext cx="218941" cy="218941"/>
              </a:xfrm>
              <a:prstGeom prst="ellipse">
                <a:avLst/>
              </a:prstGeom>
              <a:solidFill>
                <a:srgbClr val="A6C7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7" name="Oval 166">
                <a:extLst>
                  <a:ext uri="{FF2B5EF4-FFF2-40B4-BE49-F238E27FC236}">
                    <a16:creationId xmlns:a16="http://schemas.microsoft.com/office/drawing/2014/main" id="{0359C654-0625-461B-AEFF-A1695FA230DE}"/>
                  </a:ext>
                </a:extLst>
              </p:cNvPr>
              <p:cNvSpPr/>
              <p:nvPr/>
            </p:nvSpPr>
            <p:spPr>
              <a:xfrm>
                <a:off x="2961653" y="5225255"/>
                <a:ext cx="218941" cy="218941"/>
              </a:xfrm>
              <a:prstGeom prst="ellipse">
                <a:avLst/>
              </a:prstGeom>
              <a:solidFill>
                <a:srgbClr val="A6C7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8" name="Oval 167">
                <a:extLst>
                  <a:ext uri="{FF2B5EF4-FFF2-40B4-BE49-F238E27FC236}">
                    <a16:creationId xmlns:a16="http://schemas.microsoft.com/office/drawing/2014/main" id="{D998B6A0-1846-4383-9885-B8253552F15F}"/>
                  </a:ext>
                </a:extLst>
              </p:cNvPr>
              <p:cNvSpPr/>
              <p:nvPr/>
            </p:nvSpPr>
            <p:spPr>
              <a:xfrm>
                <a:off x="3516180" y="5101281"/>
                <a:ext cx="218941" cy="218941"/>
              </a:xfrm>
              <a:prstGeom prst="ellipse">
                <a:avLst/>
              </a:prstGeom>
              <a:solidFill>
                <a:srgbClr val="A6C7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69" name="Group 168">
              <a:extLst>
                <a:ext uri="{FF2B5EF4-FFF2-40B4-BE49-F238E27FC236}">
                  <a16:creationId xmlns:a16="http://schemas.microsoft.com/office/drawing/2014/main" id="{511A1303-C3D9-4F49-98CB-67B6E98E3211}"/>
                </a:ext>
              </a:extLst>
            </p:cNvPr>
            <p:cNvGrpSpPr/>
            <p:nvPr/>
          </p:nvGrpSpPr>
          <p:grpSpPr>
            <a:xfrm>
              <a:off x="8141028" y="4277416"/>
              <a:ext cx="2580530" cy="1103245"/>
              <a:chOff x="1726021" y="4196293"/>
              <a:chExt cx="2580530" cy="1103245"/>
            </a:xfrm>
            <a:solidFill>
              <a:srgbClr val="77AAC6"/>
            </a:solidFill>
          </p:grpSpPr>
          <p:sp>
            <p:nvSpPr>
              <p:cNvPr id="170" name="Oval 169">
                <a:extLst>
                  <a:ext uri="{FF2B5EF4-FFF2-40B4-BE49-F238E27FC236}">
                    <a16:creationId xmlns:a16="http://schemas.microsoft.com/office/drawing/2014/main" id="{AA25934A-0DB4-47D6-9945-45A0D8F1A79D}"/>
                  </a:ext>
                </a:extLst>
              </p:cNvPr>
              <p:cNvSpPr/>
              <p:nvPr/>
            </p:nvSpPr>
            <p:spPr>
              <a:xfrm>
                <a:off x="1726021" y="4763391"/>
                <a:ext cx="218941" cy="218941"/>
              </a:xfrm>
              <a:prstGeom prst="ellipse">
                <a:avLst/>
              </a:prstGeom>
              <a:solidFill>
                <a:srgbClr val="A6C7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1" name="Oval 170">
                <a:extLst>
                  <a:ext uri="{FF2B5EF4-FFF2-40B4-BE49-F238E27FC236}">
                    <a16:creationId xmlns:a16="http://schemas.microsoft.com/office/drawing/2014/main" id="{5C01AB56-C0A0-4E93-9F0D-F1852A95389C}"/>
                  </a:ext>
                </a:extLst>
              </p:cNvPr>
              <p:cNvSpPr/>
              <p:nvPr/>
            </p:nvSpPr>
            <p:spPr>
              <a:xfrm>
                <a:off x="2163604" y="5080597"/>
                <a:ext cx="218941" cy="218941"/>
              </a:xfrm>
              <a:prstGeom prst="ellipse">
                <a:avLst/>
              </a:prstGeom>
              <a:solidFill>
                <a:srgbClr val="A6C7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2" name="Oval 171">
                <a:extLst>
                  <a:ext uri="{FF2B5EF4-FFF2-40B4-BE49-F238E27FC236}">
                    <a16:creationId xmlns:a16="http://schemas.microsoft.com/office/drawing/2014/main" id="{AE05DF79-F68B-4468-955C-655A282AF339}"/>
                  </a:ext>
                </a:extLst>
              </p:cNvPr>
              <p:cNvSpPr/>
              <p:nvPr/>
            </p:nvSpPr>
            <p:spPr>
              <a:xfrm>
                <a:off x="2447150" y="4621477"/>
                <a:ext cx="218941" cy="218941"/>
              </a:xfrm>
              <a:prstGeom prst="ellipse">
                <a:avLst/>
              </a:prstGeom>
              <a:solidFill>
                <a:srgbClr val="A6C7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4" name="Oval 173">
                <a:extLst>
                  <a:ext uri="{FF2B5EF4-FFF2-40B4-BE49-F238E27FC236}">
                    <a16:creationId xmlns:a16="http://schemas.microsoft.com/office/drawing/2014/main" id="{031A51EC-2F2A-4C6F-808A-777E6E36558F}"/>
                  </a:ext>
                </a:extLst>
              </p:cNvPr>
              <p:cNvSpPr/>
              <p:nvPr/>
            </p:nvSpPr>
            <p:spPr>
              <a:xfrm>
                <a:off x="3868669" y="4196293"/>
                <a:ext cx="218941" cy="218941"/>
              </a:xfrm>
              <a:prstGeom prst="ellipse">
                <a:avLst/>
              </a:prstGeom>
              <a:solidFill>
                <a:srgbClr val="A6C7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5" name="Oval 174">
                <a:extLst>
                  <a:ext uri="{FF2B5EF4-FFF2-40B4-BE49-F238E27FC236}">
                    <a16:creationId xmlns:a16="http://schemas.microsoft.com/office/drawing/2014/main" id="{D1B404B6-90D1-4749-84E2-AEE8FCF73E6C}"/>
                  </a:ext>
                </a:extLst>
              </p:cNvPr>
              <p:cNvSpPr/>
              <p:nvPr/>
            </p:nvSpPr>
            <p:spPr>
              <a:xfrm>
                <a:off x="4087610" y="4709020"/>
                <a:ext cx="218941" cy="218941"/>
              </a:xfrm>
              <a:prstGeom prst="ellipse">
                <a:avLst/>
              </a:prstGeom>
              <a:solidFill>
                <a:srgbClr val="A6C7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76" name="Group 175">
              <a:extLst>
                <a:ext uri="{FF2B5EF4-FFF2-40B4-BE49-F238E27FC236}">
                  <a16:creationId xmlns:a16="http://schemas.microsoft.com/office/drawing/2014/main" id="{45D35835-A7EE-4F99-BEDC-6A595DDD9843}"/>
                </a:ext>
              </a:extLst>
            </p:cNvPr>
            <p:cNvGrpSpPr/>
            <p:nvPr/>
          </p:nvGrpSpPr>
          <p:grpSpPr>
            <a:xfrm>
              <a:off x="7897337" y="4397040"/>
              <a:ext cx="2994732" cy="493063"/>
              <a:chOff x="1482330" y="4373405"/>
              <a:chExt cx="2994732" cy="493063"/>
            </a:xfrm>
            <a:solidFill>
              <a:srgbClr val="77AAC6"/>
            </a:solidFill>
          </p:grpSpPr>
          <p:sp>
            <p:nvSpPr>
              <p:cNvPr id="177" name="Oval 176">
                <a:extLst>
                  <a:ext uri="{FF2B5EF4-FFF2-40B4-BE49-F238E27FC236}">
                    <a16:creationId xmlns:a16="http://schemas.microsoft.com/office/drawing/2014/main" id="{BD3A0EE7-58F9-4DFF-8C1C-D318FDB6E218}"/>
                  </a:ext>
                </a:extLst>
              </p:cNvPr>
              <p:cNvSpPr/>
              <p:nvPr/>
            </p:nvSpPr>
            <p:spPr>
              <a:xfrm>
                <a:off x="1482330" y="4373405"/>
                <a:ext cx="218941" cy="218941"/>
              </a:xfrm>
              <a:prstGeom prst="ellipse">
                <a:avLst/>
              </a:prstGeom>
              <a:solidFill>
                <a:srgbClr val="A6C7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8" name="Oval 177">
                <a:extLst>
                  <a:ext uri="{FF2B5EF4-FFF2-40B4-BE49-F238E27FC236}">
                    <a16:creationId xmlns:a16="http://schemas.microsoft.com/office/drawing/2014/main" id="{A1D6E2BF-E6A7-4E1B-9F65-8CF27F52FB8E}"/>
                  </a:ext>
                </a:extLst>
              </p:cNvPr>
              <p:cNvSpPr/>
              <p:nvPr/>
            </p:nvSpPr>
            <p:spPr>
              <a:xfrm>
                <a:off x="1944962" y="4373405"/>
                <a:ext cx="218941" cy="218941"/>
              </a:xfrm>
              <a:prstGeom prst="ellipse">
                <a:avLst/>
              </a:prstGeom>
              <a:solidFill>
                <a:srgbClr val="A6C7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0" name="Oval 179">
                <a:extLst>
                  <a:ext uri="{FF2B5EF4-FFF2-40B4-BE49-F238E27FC236}">
                    <a16:creationId xmlns:a16="http://schemas.microsoft.com/office/drawing/2014/main" id="{42C3C1D6-BE58-4153-8267-8014004B1AB6}"/>
                  </a:ext>
                </a:extLst>
              </p:cNvPr>
              <p:cNvSpPr/>
              <p:nvPr/>
            </p:nvSpPr>
            <p:spPr>
              <a:xfrm>
                <a:off x="2849642" y="4438096"/>
                <a:ext cx="218941" cy="218941"/>
              </a:xfrm>
              <a:prstGeom prst="ellipse">
                <a:avLst/>
              </a:prstGeom>
              <a:solidFill>
                <a:srgbClr val="A6C7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1" name="Oval 180">
                <a:extLst>
                  <a:ext uri="{FF2B5EF4-FFF2-40B4-BE49-F238E27FC236}">
                    <a16:creationId xmlns:a16="http://schemas.microsoft.com/office/drawing/2014/main" id="{6749664A-6236-4D6D-BFEB-1DD455B22A1E}"/>
                  </a:ext>
                </a:extLst>
              </p:cNvPr>
              <p:cNvSpPr/>
              <p:nvPr/>
            </p:nvSpPr>
            <p:spPr>
              <a:xfrm>
                <a:off x="3332858" y="4373405"/>
                <a:ext cx="218941" cy="218941"/>
              </a:xfrm>
              <a:prstGeom prst="ellipse">
                <a:avLst/>
              </a:prstGeom>
              <a:solidFill>
                <a:srgbClr val="A6C7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2" name="Oval 181">
                <a:extLst>
                  <a:ext uri="{FF2B5EF4-FFF2-40B4-BE49-F238E27FC236}">
                    <a16:creationId xmlns:a16="http://schemas.microsoft.com/office/drawing/2014/main" id="{9969EDDF-D2CD-4437-AACC-0608A7C998E6}"/>
                  </a:ext>
                </a:extLst>
              </p:cNvPr>
              <p:cNvSpPr/>
              <p:nvPr/>
            </p:nvSpPr>
            <p:spPr>
              <a:xfrm>
                <a:off x="3639784" y="4647527"/>
                <a:ext cx="218941" cy="218941"/>
              </a:xfrm>
              <a:prstGeom prst="ellipse">
                <a:avLst/>
              </a:prstGeom>
              <a:solidFill>
                <a:srgbClr val="A6C7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3" name="Oval 182">
                <a:extLst>
                  <a:ext uri="{FF2B5EF4-FFF2-40B4-BE49-F238E27FC236}">
                    <a16:creationId xmlns:a16="http://schemas.microsoft.com/office/drawing/2014/main" id="{78F5F535-359E-4565-ABDF-8061F740D5B9}"/>
                  </a:ext>
                </a:extLst>
              </p:cNvPr>
              <p:cNvSpPr/>
              <p:nvPr/>
            </p:nvSpPr>
            <p:spPr>
              <a:xfrm>
                <a:off x="4258121" y="4373405"/>
                <a:ext cx="218941" cy="218941"/>
              </a:xfrm>
              <a:prstGeom prst="ellipse">
                <a:avLst/>
              </a:prstGeom>
              <a:solidFill>
                <a:srgbClr val="A6C7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84" name="Group 183">
              <a:extLst>
                <a:ext uri="{FF2B5EF4-FFF2-40B4-BE49-F238E27FC236}">
                  <a16:creationId xmlns:a16="http://schemas.microsoft.com/office/drawing/2014/main" id="{4B29176F-824C-4600-8A8B-E3974B7937BD}"/>
                </a:ext>
              </a:extLst>
            </p:cNvPr>
            <p:cNvGrpSpPr/>
            <p:nvPr/>
          </p:nvGrpSpPr>
          <p:grpSpPr>
            <a:xfrm>
              <a:off x="7774645" y="3889183"/>
              <a:ext cx="3282566" cy="529113"/>
              <a:chOff x="1359638" y="3857073"/>
              <a:chExt cx="3282566" cy="529113"/>
            </a:xfrm>
            <a:solidFill>
              <a:srgbClr val="77AAC6"/>
            </a:solidFill>
          </p:grpSpPr>
          <p:sp>
            <p:nvSpPr>
              <p:cNvPr id="185" name="Oval 184">
                <a:extLst>
                  <a:ext uri="{FF2B5EF4-FFF2-40B4-BE49-F238E27FC236}">
                    <a16:creationId xmlns:a16="http://schemas.microsoft.com/office/drawing/2014/main" id="{F3AF0ABB-FBA2-484A-9E52-05BF5822E152}"/>
                  </a:ext>
                </a:extLst>
              </p:cNvPr>
              <p:cNvSpPr/>
              <p:nvPr/>
            </p:nvSpPr>
            <p:spPr>
              <a:xfrm>
                <a:off x="4423263" y="3933678"/>
                <a:ext cx="218941" cy="218941"/>
              </a:xfrm>
              <a:prstGeom prst="ellipse">
                <a:avLst/>
              </a:prstGeom>
              <a:solidFill>
                <a:srgbClr val="A6C7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6" name="Oval 185">
                <a:extLst>
                  <a:ext uri="{FF2B5EF4-FFF2-40B4-BE49-F238E27FC236}">
                    <a16:creationId xmlns:a16="http://schemas.microsoft.com/office/drawing/2014/main" id="{0ABBCEC0-15CA-42BF-9465-F522B100F32A}"/>
                  </a:ext>
                </a:extLst>
              </p:cNvPr>
              <p:cNvSpPr/>
              <p:nvPr/>
            </p:nvSpPr>
            <p:spPr>
              <a:xfrm>
                <a:off x="1359638" y="3917456"/>
                <a:ext cx="218941" cy="218941"/>
              </a:xfrm>
              <a:prstGeom prst="ellipse">
                <a:avLst/>
              </a:prstGeom>
              <a:solidFill>
                <a:srgbClr val="A6C7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7" name="Oval 186">
                <a:extLst>
                  <a:ext uri="{FF2B5EF4-FFF2-40B4-BE49-F238E27FC236}">
                    <a16:creationId xmlns:a16="http://schemas.microsoft.com/office/drawing/2014/main" id="{522938A5-BD5C-4B1A-BCBC-A46B492386F4}"/>
                  </a:ext>
                </a:extLst>
              </p:cNvPr>
              <p:cNvSpPr/>
              <p:nvPr/>
            </p:nvSpPr>
            <p:spPr>
              <a:xfrm>
                <a:off x="1790125" y="3917456"/>
                <a:ext cx="218941" cy="218941"/>
              </a:xfrm>
              <a:prstGeom prst="ellipse">
                <a:avLst/>
              </a:prstGeom>
              <a:solidFill>
                <a:srgbClr val="A6C7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8" name="Oval 187">
                <a:extLst>
                  <a:ext uri="{FF2B5EF4-FFF2-40B4-BE49-F238E27FC236}">
                    <a16:creationId xmlns:a16="http://schemas.microsoft.com/office/drawing/2014/main" id="{92394A51-CA63-4FCA-8AD0-B4C2388197A8}"/>
                  </a:ext>
                </a:extLst>
              </p:cNvPr>
              <p:cNvSpPr/>
              <p:nvPr/>
            </p:nvSpPr>
            <p:spPr>
              <a:xfrm>
                <a:off x="2319226" y="4167245"/>
                <a:ext cx="218941" cy="218941"/>
              </a:xfrm>
              <a:prstGeom prst="ellipse">
                <a:avLst/>
              </a:prstGeom>
              <a:solidFill>
                <a:srgbClr val="A6C7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9" name="Oval 188">
                <a:extLst>
                  <a:ext uri="{FF2B5EF4-FFF2-40B4-BE49-F238E27FC236}">
                    <a16:creationId xmlns:a16="http://schemas.microsoft.com/office/drawing/2014/main" id="{4EFC4711-8D73-4EBD-9E07-7B3E1C65074F}"/>
                  </a:ext>
                </a:extLst>
              </p:cNvPr>
              <p:cNvSpPr/>
              <p:nvPr/>
            </p:nvSpPr>
            <p:spPr>
              <a:xfrm>
                <a:off x="2705520" y="3971183"/>
                <a:ext cx="218941" cy="218941"/>
              </a:xfrm>
              <a:prstGeom prst="ellipse">
                <a:avLst/>
              </a:prstGeom>
              <a:solidFill>
                <a:srgbClr val="A6C7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0" name="Oval 189">
                <a:extLst>
                  <a:ext uri="{FF2B5EF4-FFF2-40B4-BE49-F238E27FC236}">
                    <a16:creationId xmlns:a16="http://schemas.microsoft.com/office/drawing/2014/main" id="{6C262949-8405-4997-A68A-3542E2E2A113}"/>
                  </a:ext>
                </a:extLst>
              </p:cNvPr>
              <p:cNvSpPr/>
              <p:nvPr/>
            </p:nvSpPr>
            <p:spPr>
              <a:xfrm>
                <a:off x="3239409" y="3859163"/>
                <a:ext cx="218941" cy="218941"/>
              </a:xfrm>
              <a:prstGeom prst="ellipse">
                <a:avLst/>
              </a:prstGeom>
              <a:solidFill>
                <a:srgbClr val="A6C7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2" name="Oval 191">
                <a:extLst>
                  <a:ext uri="{FF2B5EF4-FFF2-40B4-BE49-F238E27FC236}">
                    <a16:creationId xmlns:a16="http://schemas.microsoft.com/office/drawing/2014/main" id="{CD616C38-81CE-4618-9915-BA3273FC4EBA}"/>
                  </a:ext>
                </a:extLst>
              </p:cNvPr>
              <p:cNvSpPr/>
              <p:nvPr/>
            </p:nvSpPr>
            <p:spPr>
              <a:xfrm>
                <a:off x="3795489" y="3857073"/>
                <a:ext cx="218941" cy="218941"/>
              </a:xfrm>
              <a:prstGeom prst="ellipse">
                <a:avLst/>
              </a:prstGeom>
              <a:solidFill>
                <a:srgbClr val="A6C7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93" name="Group 192">
              <a:extLst>
                <a:ext uri="{FF2B5EF4-FFF2-40B4-BE49-F238E27FC236}">
                  <a16:creationId xmlns:a16="http://schemas.microsoft.com/office/drawing/2014/main" id="{58B6628C-72AB-43C0-A86E-4931390BE531}"/>
                </a:ext>
              </a:extLst>
            </p:cNvPr>
            <p:cNvGrpSpPr/>
            <p:nvPr/>
          </p:nvGrpSpPr>
          <p:grpSpPr>
            <a:xfrm>
              <a:off x="7726413" y="2216785"/>
              <a:ext cx="3165656" cy="2784827"/>
              <a:chOff x="1311406" y="2179798"/>
              <a:chExt cx="3165656" cy="2784827"/>
            </a:xfrm>
            <a:solidFill>
              <a:srgbClr val="77AAC6"/>
            </a:solidFill>
          </p:grpSpPr>
          <p:sp>
            <p:nvSpPr>
              <p:cNvPr id="194" name="Oval 193">
                <a:extLst>
                  <a:ext uri="{FF2B5EF4-FFF2-40B4-BE49-F238E27FC236}">
                    <a16:creationId xmlns:a16="http://schemas.microsoft.com/office/drawing/2014/main" id="{BD2FA5E2-ACDD-4693-A739-2B362616B2B9}"/>
                  </a:ext>
                </a:extLst>
              </p:cNvPr>
              <p:cNvSpPr/>
              <p:nvPr/>
            </p:nvSpPr>
            <p:spPr>
              <a:xfrm>
                <a:off x="1311406" y="3465105"/>
                <a:ext cx="218941" cy="218941"/>
              </a:xfrm>
              <a:prstGeom prst="ellipse">
                <a:avLst/>
              </a:prstGeom>
              <a:solidFill>
                <a:srgbClr val="A6C7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5" name="Oval 194">
                <a:extLst>
                  <a:ext uri="{FF2B5EF4-FFF2-40B4-BE49-F238E27FC236}">
                    <a16:creationId xmlns:a16="http://schemas.microsoft.com/office/drawing/2014/main" id="{E230DE5C-5B12-4FE1-9A15-C401FF806CC9}"/>
                  </a:ext>
                </a:extLst>
              </p:cNvPr>
              <p:cNvSpPr/>
              <p:nvPr/>
            </p:nvSpPr>
            <p:spPr>
              <a:xfrm>
                <a:off x="1479440" y="3092586"/>
                <a:ext cx="218941" cy="218941"/>
              </a:xfrm>
              <a:prstGeom prst="ellipse">
                <a:avLst/>
              </a:prstGeom>
              <a:solidFill>
                <a:srgbClr val="A6C7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6" name="Oval 195">
                <a:extLst>
                  <a:ext uri="{FF2B5EF4-FFF2-40B4-BE49-F238E27FC236}">
                    <a16:creationId xmlns:a16="http://schemas.microsoft.com/office/drawing/2014/main" id="{E94F3295-1C24-4E1F-B7F3-17171C8417E1}"/>
                  </a:ext>
                </a:extLst>
              </p:cNvPr>
              <p:cNvSpPr/>
              <p:nvPr/>
            </p:nvSpPr>
            <p:spPr>
              <a:xfrm>
                <a:off x="1882834" y="3484028"/>
                <a:ext cx="218941" cy="218941"/>
              </a:xfrm>
              <a:prstGeom prst="ellipse">
                <a:avLst/>
              </a:prstGeom>
              <a:solidFill>
                <a:srgbClr val="A6C7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7" name="Oval 196">
                <a:extLst>
                  <a:ext uri="{FF2B5EF4-FFF2-40B4-BE49-F238E27FC236}">
                    <a16:creationId xmlns:a16="http://schemas.microsoft.com/office/drawing/2014/main" id="{D1A519DD-11A0-43F7-9B19-D524DC218881}"/>
                  </a:ext>
                </a:extLst>
              </p:cNvPr>
              <p:cNvSpPr/>
              <p:nvPr/>
            </p:nvSpPr>
            <p:spPr>
              <a:xfrm>
                <a:off x="3713377" y="2179798"/>
                <a:ext cx="218941" cy="218941"/>
              </a:xfrm>
              <a:prstGeom prst="ellipse">
                <a:avLst/>
              </a:prstGeom>
              <a:solidFill>
                <a:srgbClr val="A6C7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8" name="Oval 197">
                <a:extLst>
                  <a:ext uri="{FF2B5EF4-FFF2-40B4-BE49-F238E27FC236}">
                    <a16:creationId xmlns:a16="http://schemas.microsoft.com/office/drawing/2014/main" id="{773B8082-6569-4F7F-879C-E521870F2134}"/>
                  </a:ext>
                </a:extLst>
              </p:cNvPr>
              <p:cNvSpPr/>
              <p:nvPr/>
            </p:nvSpPr>
            <p:spPr>
              <a:xfrm>
                <a:off x="2394047" y="3508039"/>
                <a:ext cx="218941" cy="218941"/>
              </a:xfrm>
              <a:prstGeom prst="ellipse">
                <a:avLst/>
              </a:prstGeom>
              <a:solidFill>
                <a:srgbClr val="A6C7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9" name="Oval 198">
                <a:extLst>
                  <a:ext uri="{FF2B5EF4-FFF2-40B4-BE49-F238E27FC236}">
                    <a16:creationId xmlns:a16="http://schemas.microsoft.com/office/drawing/2014/main" id="{22652253-A928-43AF-8355-9DC1D4AB8893}"/>
                  </a:ext>
                </a:extLst>
              </p:cNvPr>
              <p:cNvSpPr/>
              <p:nvPr/>
            </p:nvSpPr>
            <p:spPr>
              <a:xfrm>
                <a:off x="3569051" y="3486285"/>
                <a:ext cx="218941" cy="218941"/>
              </a:xfrm>
              <a:prstGeom prst="ellipse">
                <a:avLst/>
              </a:prstGeom>
              <a:solidFill>
                <a:srgbClr val="A6C7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0" name="Oval 199">
                <a:extLst>
                  <a:ext uri="{FF2B5EF4-FFF2-40B4-BE49-F238E27FC236}">
                    <a16:creationId xmlns:a16="http://schemas.microsoft.com/office/drawing/2014/main" id="{66CD83CB-E58B-4092-B03A-31B4E32E0915}"/>
                  </a:ext>
                </a:extLst>
              </p:cNvPr>
              <p:cNvSpPr/>
              <p:nvPr/>
            </p:nvSpPr>
            <p:spPr>
              <a:xfrm>
                <a:off x="3113917" y="4745684"/>
                <a:ext cx="218941" cy="218941"/>
              </a:xfrm>
              <a:prstGeom prst="ellipse">
                <a:avLst/>
              </a:prstGeom>
              <a:solidFill>
                <a:srgbClr val="A6C7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1" name="Oval 200">
                <a:extLst>
                  <a:ext uri="{FF2B5EF4-FFF2-40B4-BE49-F238E27FC236}">
                    <a16:creationId xmlns:a16="http://schemas.microsoft.com/office/drawing/2014/main" id="{452BC83A-F700-45B5-BEDC-77B4B323C310}"/>
                  </a:ext>
                </a:extLst>
              </p:cNvPr>
              <p:cNvSpPr/>
              <p:nvPr/>
            </p:nvSpPr>
            <p:spPr>
              <a:xfrm>
                <a:off x="4258121" y="3456471"/>
                <a:ext cx="218941" cy="218941"/>
              </a:xfrm>
              <a:prstGeom prst="ellipse">
                <a:avLst/>
              </a:prstGeom>
              <a:solidFill>
                <a:srgbClr val="A6C7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202" name="Group 201">
              <a:extLst>
                <a:ext uri="{FF2B5EF4-FFF2-40B4-BE49-F238E27FC236}">
                  <a16:creationId xmlns:a16="http://schemas.microsoft.com/office/drawing/2014/main" id="{F998D776-F3A3-493B-8B6A-2FE36C19B5D8}"/>
                </a:ext>
              </a:extLst>
            </p:cNvPr>
            <p:cNvGrpSpPr/>
            <p:nvPr/>
          </p:nvGrpSpPr>
          <p:grpSpPr>
            <a:xfrm>
              <a:off x="8781433" y="2469988"/>
              <a:ext cx="2159065" cy="1206938"/>
              <a:chOff x="2366426" y="2397819"/>
              <a:chExt cx="2159065" cy="1206938"/>
            </a:xfrm>
            <a:solidFill>
              <a:srgbClr val="77AAC6"/>
            </a:solidFill>
          </p:grpSpPr>
          <p:sp>
            <p:nvSpPr>
              <p:cNvPr id="203" name="Oval 202">
                <a:extLst>
                  <a:ext uri="{FF2B5EF4-FFF2-40B4-BE49-F238E27FC236}">
                    <a16:creationId xmlns:a16="http://schemas.microsoft.com/office/drawing/2014/main" id="{2338436B-66B8-41FC-ADC8-3743393C08B8}"/>
                  </a:ext>
                </a:extLst>
              </p:cNvPr>
              <p:cNvSpPr/>
              <p:nvPr/>
            </p:nvSpPr>
            <p:spPr>
              <a:xfrm>
                <a:off x="2799113" y="2397819"/>
                <a:ext cx="218941" cy="218941"/>
              </a:xfrm>
              <a:prstGeom prst="ellipse">
                <a:avLst/>
              </a:prstGeom>
              <a:solidFill>
                <a:srgbClr val="A6C7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5" name="Oval 204">
                <a:extLst>
                  <a:ext uri="{FF2B5EF4-FFF2-40B4-BE49-F238E27FC236}">
                    <a16:creationId xmlns:a16="http://schemas.microsoft.com/office/drawing/2014/main" id="{431C6187-64E2-4902-9A3A-EF0994B3A205}"/>
                  </a:ext>
                </a:extLst>
              </p:cNvPr>
              <p:cNvSpPr/>
              <p:nvPr/>
            </p:nvSpPr>
            <p:spPr>
              <a:xfrm>
                <a:off x="2366426" y="2982449"/>
                <a:ext cx="218941" cy="218941"/>
              </a:xfrm>
              <a:prstGeom prst="ellipse">
                <a:avLst/>
              </a:prstGeom>
              <a:solidFill>
                <a:srgbClr val="A6C7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6" name="Oval 205">
                <a:extLst>
                  <a:ext uri="{FF2B5EF4-FFF2-40B4-BE49-F238E27FC236}">
                    <a16:creationId xmlns:a16="http://schemas.microsoft.com/office/drawing/2014/main" id="{0510AA60-B603-4008-8C96-E5722768AA48}"/>
                  </a:ext>
                </a:extLst>
              </p:cNvPr>
              <p:cNvSpPr/>
              <p:nvPr/>
            </p:nvSpPr>
            <p:spPr>
              <a:xfrm>
                <a:off x="2979602" y="3385816"/>
                <a:ext cx="218941" cy="218941"/>
              </a:xfrm>
              <a:prstGeom prst="ellipse">
                <a:avLst/>
              </a:prstGeom>
              <a:solidFill>
                <a:srgbClr val="A6C7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7" name="Oval 206">
                <a:extLst>
                  <a:ext uri="{FF2B5EF4-FFF2-40B4-BE49-F238E27FC236}">
                    <a16:creationId xmlns:a16="http://schemas.microsoft.com/office/drawing/2014/main" id="{979237E5-EEA4-4C85-9843-7EEC91D6A300}"/>
                  </a:ext>
                </a:extLst>
              </p:cNvPr>
              <p:cNvSpPr/>
              <p:nvPr/>
            </p:nvSpPr>
            <p:spPr>
              <a:xfrm>
                <a:off x="3264394" y="2982449"/>
                <a:ext cx="218941" cy="218941"/>
              </a:xfrm>
              <a:prstGeom prst="ellipse">
                <a:avLst/>
              </a:prstGeom>
              <a:solidFill>
                <a:srgbClr val="A6C7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8" name="Oval 207">
                <a:extLst>
                  <a:ext uri="{FF2B5EF4-FFF2-40B4-BE49-F238E27FC236}">
                    <a16:creationId xmlns:a16="http://schemas.microsoft.com/office/drawing/2014/main" id="{088D70AB-2C05-4A89-9B4D-53091089C733}"/>
                  </a:ext>
                </a:extLst>
              </p:cNvPr>
              <p:cNvSpPr/>
              <p:nvPr/>
            </p:nvSpPr>
            <p:spPr>
              <a:xfrm>
                <a:off x="3725965" y="3089023"/>
                <a:ext cx="218941" cy="218941"/>
              </a:xfrm>
              <a:prstGeom prst="ellipse">
                <a:avLst/>
              </a:prstGeom>
              <a:solidFill>
                <a:srgbClr val="A6C7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9" name="Oval 208">
                <a:extLst>
                  <a:ext uri="{FF2B5EF4-FFF2-40B4-BE49-F238E27FC236}">
                    <a16:creationId xmlns:a16="http://schemas.microsoft.com/office/drawing/2014/main" id="{AE4C7172-AE80-4A69-87F7-A42256D1FB69}"/>
                  </a:ext>
                </a:extLst>
              </p:cNvPr>
              <p:cNvSpPr/>
              <p:nvPr/>
            </p:nvSpPr>
            <p:spPr>
              <a:xfrm>
                <a:off x="4306550" y="2947933"/>
                <a:ext cx="218941" cy="218941"/>
              </a:xfrm>
              <a:prstGeom prst="ellipse">
                <a:avLst/>
              </a:prstGeom>
              <a:solidFill>
                <a:srgbClr val="A6C7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210" name="Group 209">
              <a:extLst>
                <a:ext uri="{FF2B5EF4-FFF2-40B4-BE49-F238E27FC236}">
                  <a16:creationId xmlns:a16="http://schemas.microsoft.com/office/drawing/2014/main" id="{C26B4781-D1A3-4E8B-9D8C-7FC2533DFE14}"/>
                </a:ext>
              </a:extLst>
            </p:cNvPr>
            <p:cNvGrpSpPr/>
            <p:nvPr/>
          </p:nvGrpSpPr>
          <p:grpSpPr>
            <a:xfrm>
              <a:off x="8315185" y="2547173"/>
              <a:ext cx="2232372" cy="647928"/>
              <a:chOff x="1971449" y="2403830"/>
              <a:chExt cx="2232372" cy="647928"/>
            </a:xfrm>
            <a:solidFill>
              <a:srgbClr val="77AAC6"/>
            </a:solidFill>
          </p:grpSpPr>
          <p:sp>
            <p:nvSpPr>
              <p:cNvPr id="211" name="Oval 210">
                <a:extLst>
                  <a:ext uri="{FF2B5EF4-FFF2-40B4-BE49-F238E27FC236}">
                    <a16:creationId xmlns:a16="http://schemas.microsoft.com/office/drawing/2014/main" id="{9F2835F4-FF03-4630-8652-906F61D11738}"/>
                  </a:ext>
                </a:extLst>
              </p:cNvPr>
              <p:cNvSpPr/>
              <p:nvPr/>
            </p:nvSpPr>
            <p:spPr>
              <a:xfrm>
                <a:off x="2179138" y="2403830"/>
                <a:ext cx="218941" cy="218941"/>
              </a:xfrm>
              <a:prstGeom prst="ellipse">
                <a:avLst/>
              </a:prstGeom>
              <a:solidFill>
                <a:srgbClr val="A6C7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2" name="Oval 211">
                <a:extLst>
                  <a:ext uri="{FF2B5EF4-FFF2-40B4-BE49-F238E27FC236}">
                    <a16:creationId xmlns:a16="http://schemas.microsoft.com/office/drawing/2014/main" id="{F425AB3D-C04A-4DEA-B346-70B29E2F928F}"/>
                  </a:ext>
                </a:extLst>
              </p:cNvPr>
              <p:cNvSpPr/>
              <p:nvPr/>
            </p:nvSpPr>
            <p:spPr>
              <a:xfrm>
                <a:off x="1971449" y="2832817"/>
                <a:ext cx="218941" cy="218941"/>
              </a:xfrm>
              <a:prstGeom prst="ellipse">
                <a:avLst/>
              </a:prstGeom>
              <a:solidFill>
                <a:srgbClr val="A6C7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3" name="Oval 212">
                <a:extLst>
                  <a:ext uri="{FF2B5EF4-FFF2-40B4-BE49-F238E27FC236}">
                    <a16:creationId xmlns:a16="http://schemas.microsoft.com/office/drawing/2014/main" id="{4DCC577B-B451-45C7-9F34-9C805810D828}"/>
                  </a:ext>
                </a:extLst>
              </p:cNvPr>
              <p:cNvSpPr/>
              <p:nvPr/>
            </p:nvSpPr>
            <p:spPr>
              <a:xfrm>
                <a:off x="2853256" y="2773919"/>
                <a:ext cx="218941" cy="218941"/>
              </a:xfrm>
              <a:prstGeom prst="ellipse">
                <a:avLst/>
              </a:prstGeom>
              <a:solidFill>
                <a:srgbClr val="A6C7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5" name="Oval 214">
                <a:extLst>
                  <a:ext uri="{FF2B5EF4-FFF2-40B4-BE49-F238E27FC236}">
                    <a16:creationId xmlns:a16="http://schemas.microsoft.com/office/drawing/2014/main" id="{B87450A5-1ACB-4ECC-B67C-430E3CB1CDFA}"/>
                  </a:ext>
                </a:extLst>
              </p:cNvPr>
              <p:cNvSpPr/>
              <p:nvPr/>
            </p:nvSpPr>
            <p:spPr>
              <a:xfrm>
                <a:off x="3499674" y="2463801"/>
                <a:ext cx="218941" cy="218941"/>
              </a:xfrm>
              <a:prstGeom prst="ellipse">
                <a:avLst/>
              </a:prstGeom>
              <a:solidFill>
                <a:srgbClr val="A6C7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6" name="Oval 215">
                <a:extLst>
                  <a:ext uri="{FF2B5EF4-FFF2-40B4-BE49-F238E27FC236}">
                    <a16:creationId xmlns:a16="http://schemas.microsoft.com/office/drawing/2014/main" id="{F33284A5-059B-497D-889D-A67B3D8E7B1E}"/>
                  </a:ext>
                </a:extLst>
              </p:cNvPr>
              <p:cNvSpPr/>
              <p:nvPr/>
            </p:nvSpPr>
            <p:spPr>
              <a:xfrm>
                <a:off x="3984880" y="2463801"/>
                <a:ext cx="218941" cy="218941"/>
              </a:xfrm>
              <a:prstGeom prst="ellipse">
                <a:avLst/>
              </a:prstGeom>
              <a:solidFill>
                <a:srgbClr val="A6C7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217" name="Group 216">
              <a:extLst>
                <a:ext uri="{FF2B5EF4-FFF2-40B4-BE49-F238E27FC236}">
                  <a16:creationId xmlns:a16="http://schemas.microsoft.com/office/drawing/2014/main" id="{9AFD11E3-889C-4C16-A44D-AE5D8D4A6B33}"/>
                </a:ext>
              </a:extLst>
            </p:cNvPr>
            <p:cNvGrpSpPr/>
            <p:nvPr/>
          </p:nvGrpSpPr>
          <p:grpSpPr>
            <a:xfrm>
              <a:off x="8816136" y="2159670"/>
              <a:ext cx="966368" cy="218941"/>
              <a:chOff x="2250644" y="5182517"/>
              <a:chExt cx="966368" cy="218941"/>
            </a:xfrm>
            <a:solidFill>
              <a:srgbClr val="77AAC6"/>
            </a:solidFill>
          </p:grpSpPr>
          <p:sp>
            <p:nvSpPr>
              <p:cNvPr id="218" name="Oval 217">
                <a:extLst>
                  <a:ext uri="{FF2B5EF4-FFF2-40B4-BE49-F238E27FC236}">
                    <a16:creationId xmlns:a16="http://schemas.microsoft.com/office/drawing/2014/main" id="{A47249F4-F31F-4436-8C0E-630AF8853D59}"/>
                  </a:ext>
                </a:extLst>
              </p:cNvPr>
              <p:cNvSpPr/>
              <p:nvPr/>
            </p:nvSpPr>
            <p:spPr>
              <a:xfrm>
                <a:off x="2250644" y="5182517"/>
                <a:ext cx="218941" cy="218941"/>
              </a:xfrm>
              <a:prstGeom prst="ellipse">
                <a:avLst/>
              </a:prstGeom>
              <a:solidFill>
                <a:srgbClr val="A6C7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9" name="Oval 218">
                <a:extLst>
                  <a:ext uri="{FF2B5EF4-FFF2-40B4-BE49-F238E27FC236}">
                    <a16:creationId xmlns:a16="http://schemas.microsoft.com/office/drawing/2014/main" id="{0FA9DAF6-EABE-45D2-8B8C-1CC290C28D7E}"/>
                  </a:ext>
                </a:extLst>
              </p:cNvPr>
              <p:cNvSpPr/>
              <p:nvPr/>
            </p:nvSpPr>
            <p:spPr>
              <a:xfrm>
                <a:off x="2998071" y="5182517"/>
                <a:ext cx="218941" cy="218941"/>
              </a:xfrm>
              <a:prstGeom prst="ellipse">
                <a:avLst/>
              </a:prstGeom>
              <a:solidFill>
                <a:srgbClr val="A6C7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spTree>
    <p:custDataLst>
      <p:tags r:id="rId1"/>
    </p:custDataLst>
    <p:extLst>
      <p:ext uri="{BB962C8B-B14F-4D97-AF65-F5344CB8AC3E}">
        <p14:creationId xmlns:p14="http://schemas.microsoft.com/office/powerpoint/2010/main" val="790494001"/>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10"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childTnLst>
                          </p:cTn>
                        </p:par>
                        <p:par>
                          <p:cTn id="16" fill="hold">
                            <p:stCondLst>
                              <p:cond delay="500"/>
                            </p:stCondLst>
                            <p:childTnLst>
                              <p:par>
                                <p:cTn id="17" presetID="22" presetClass="entr" presetSubtype="8" fill="hold" grpId="0" nodeType="afterEffect">
                                  <p:stCondLst>
                                    <p:cond delay="0"/>
                                  </p:stCondLst>
                                  <p:childTnLst>
                                    <p:set>
                                      <p:cBhvr>
                                        <p:cTn id="18" dur="1" fill="hold">
                                          <p:stCondLst>
                                            <p:cond delay="0"/>
                                          </p:stCondLst>
                                        </p:cTn>
                                        <p:tgtEl>
                                          <p:spTgt spid="75"/>
                                        </p:tgtEl>
                                        <p:attrNameLst>
                                          <p:attrName>style.visibility</p:attrName>
                                        </p:attrNameLst>
                                      </p:cBhvr>
                                      <p:to>
                                        <p:strVal val="visible"/>
                                      </p:to>
                                    </p:set>
                                    <p:animEffect transition="in" filter="wipe(left)">
                                      <p:cBhvr>
                                        <p:cTn id="19" dur="500"/>
                                        <p:tgtEl>
                                          <p:spTgt spid="75"/>
                                        </p:tgtEl>
                                      </p:cBhvr>
                                    </p:animEffect>
                                  </p:childTnLst>
                                </p:cTn>
                              </p:par>
                            </p:childTnLst>
                          </p:cTn>
                        </p:par>
                        <p:par>
                          <p:cTn id="20" fill="hold">
                            <p:stCondLst>
                              <p:cond delay="1000"/>
                            </p:stCondLst>
                            <p:childTnLst>
                              <p:par>
                                <p:cTn id="21" presetID="10" presetClass="entr" presetSubtype="0" fill="hold" nodeType="afterEffect">
                                  <p:stCondLst>
                                    <p:cond delay="0"/>
                                  </p:stCondLst>
                                  <p:childTnLst>
                                    <p:set>
                                      <p:cBhvr>
                                        <p:cTn id="22" dur="1" fill="hold">
                                          <p:stCondLst>
                                            <p:cond delay="0"/>
                                          </p:stCondLst>
                                        </p:cTn>
                                        <p:tgtEl>
                                          <p:spTgt spid="222"/>
                                        </p:tgtEl>
                                        <p:attrNameLst>
                                          <p:attrName>style.visibility</p:attrName>
                                        </p:attrNameLst>
                                      </p:cBhvr>
                                      <p:to>
                                        <p:strVal val="visible"/>
                                      </p:to>
                                    </p:set>
                                    <p:animEffect transition="in" filter="fade">
                                      <p:cBhvr>
                                        <p:cTn id="23" dur="500"/>
                                        <p:tgtEl>
                                          <p:spTgt spid="22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fade">
                                      <p:cBhvr>
                                        <p:cTn id="26" dur="500"/>
                                        <p:tgtEl>
                                          <p:spTgt spid="19"/>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79"/>
                                        </p:tgtEl>
                                        <p:attrNameLst>
                                          <p:attrName>style.visibility</p:attrName>
                                        </p:attrNameLst>
                                      </p:cBhvr>
                                      <p:to>
                                        <p:strVal val="visible"/>
                                      </p:to>
                                    </p:set>
                                    <p:animEffect transition="in" filter="fade">
                                      <p:cBhvr>
                                        <p:cTn id="31" dur="500"/>
                                        <p:tgtEl>
                                          <p:spTgt spid="79"/>
                                        </p:tgtEl>
                                      </p:cBhvr>
                                    </p:animEffect>
                                  </p:childTnLst>
                                </p:cTn>
                              </p:par>
                              <p:par>
                                <p:cTn id="32" presetID="10" presetClass="entr" presetSubtype="0" fill="hold" nodeType="with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500"/>
                                        <p:tgtEl>
                                          <p:spTgt spid="16"/>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3"/>
                                        </p:tgtEl>
                                        <p:attrNameLst>
                                          <p:attrName>style.visibility</p:attrName>
                                        </p:attrNameLst>
                                      </p:cBhvr>
                                      <p:to>
                                        <p:strVal val="visible"/>
                                      </p:to>
                                    </p:set>
                                    <p:animEffect transition="in" filter="fade">
                                      <p:cBhvr>
                                        <p:cTn id="3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3" grpId="0"/>
      <p:bldP spid="17" grpId="0"/>
      <p:bldP spid="75" grpId="0" animBg="1"/>
      <p:bldP spid="5" grpId="0" animBg="1"/>
      <p:bldP spid="79"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header">
            <a:extLst>
              <a:ext uri="{FF2B5EF4-FFF2-40B4-BE49-F238E27FC236}">
                <a16:creationId xmlns:a16="http://schemas.microsoft.com/office/drawing/2014/main" id="{E216B21A-68AA-E28F-1ED8-D79135148729}"/>
              </a:ext>
            </a:extLst>
          </p:cNvPr>
          <p:cNvGrpSpPr/>
          <p:nvPr/>
        </p:nvGrpSpPr>
        <p:grpSpPr>
          <a:xfrm>
            <a:off x="-1235" y="-815"/>
            <a:ext cx="6831385" cy="611122"/>
            <a:chOff x="-1235" y="-815"/>
            <a:chExt cx="6831385" cy="611122"/>
          </a:xfrm>
        </p:grpSpPr>
        <p:sp>
          <p:nvSpPr>
            <p:cNvPr id="20" name="TextBox 19">
              <a:extLst>
                <a:ext uri="{FF2B5EF4-FFF2-40B4-BE49-F238E27FC236}">
                  <a16:creationId xmlns:a16="http://schemas.microsoft.com/office/drawing/2014/main" id="{D43D8187-3F54-29A0-47BF-D2FFEE1F55ED}"/>
                </a:ext>
              </a:extLst>
            </p:cNvPr>
            <p:cNvSpPr txBox="1"/>
            <p:nvPr/>
          </p:nvSpPr>
          <p:spPr>
            <a:xfrm>
              <a:off x="734150" y="21482"/>
              <a:ext cx="6096000" cy="584775"/>
            </a:xfrm>
            <a:prstGeom prst="rect">
              <a:avLst/>
            </a:prstGeom>
            <a:noFill/>
          </p:spPr>
          <p:txBody>
            <a:bodyPr wrap="square">
              <a:spAutoFit/>
            </a:bodyPr>
            <a:lstStyle/>
            <a:p>
              <a:r>
                <a:rPr lang="en-GB" sz="3200" dirty="0">
                  <a:solidFill>
                    <a:srgbClr val="595959"/>
                  </a:solidFill>
                </a:rPr>
                <a:t>1. Sample of facilities</a:t>
              </a:r>
            </a:p>
          </p:txBody>
        </p:sp>
        <p:pic>
          <p:nvPicPr>
            <p:cNvPr id="21" name="Picture 20">
              <a:extLst>
                <a:ext uri="{FF2B5EF4-FFF2-40B4-BE49-F238E27FC236}">
                  <a16:creationId xmlns:a16="http://schemas.microsoft.com/office/drawing/2014/main" id="{B11C2849-6A91-B650-FDA0-1FFD204ECDE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rot="5400000">
              <a:off x="-1522" y="-528"/>
              <a:ext cx="611122" cy="610548"/>
            </a:xfrm>
            <a:prstGeom prst="rect">
              <a:avLst/>
            </a:prstGeom>
          </p:spPr>
        </p:pic>
      </p:grpSp>
      <p:sp>
        <p:nvSpPr>
          <p:cNvPr id="17" name="text title box">
            <a:extLst>
              <a:ext uri="{FF2B5EF4-FFF2-40B4-BE49-F238E27FC236}">
                <a16:creationId xmlns:a16="http://schemas.microsoft.com/office/drawing/2014/main" id="{C5B8E721-6678-51FF-C569-302CAEFE3048}"/>
              </a:ext>
            </a:extLst>
          </p:cNvPr>
          <p:cNvSpPr/>
          <p:nvPr/>
        </p:nvSpPr>
        <p:spPr>
          <a:xfrm>
            <a:off x="6233375" y="2367631"/>
            <a:ext cx="5958625" cy="2750645"/>
          </a:xfrm>
          <a:prstGeom prst="homePlate">
            <a:avLst>
              <a:gd name="adj" fmla="val 0"/>
            </a:avLst>
          </a:prstGeom>
          <a:solidFill>
            <a:srgbClr val="31B09C"/>
          </a:solidFill>
          <a:ln>
            <a:noFill/>
          </a:ln>
        </p:spPr>
        <p:style>
          <a:lnRef idx="2">
            <a:schemeClr val="accent1">
              <a:shade val="50000"/>
            </a:schemeClr>
          </a:lnRef>
          <a:fillRef idx="1">
            <a:schemeClr val="accent1"/>
          </a:fillRef>
          <a:effectRef idx="0">
            <a:schemeClr val="accent1"/>
          </a:effectRef>
          <a:fontRef idx="minor">
            <a:schemeClr val="lt1"/>
          </a:fontRef>
        </p:style>
        <p:txBody>
          <a:bodyPr lIns="252000" rIns="144000" rtlCol="0" anchor="ctr"/>
          <a:lstStyle/>
          <a:p>
            <a:pPr>
              <a:spcAft>
                <a:spcPts val="1200"/>
              </a:spcAft>
            </a:pPr>
            <a:r>
              <a:rPr lang="en-GB" sz="2400" b="1" dirty="0">
                <a:solidFill>
                  <a:schemeClr val="bg1"/>
                </a:solidFill>
              </a:rPr>
              <a:t>sample of facilities </a:t>
            </a:r>
          </a:p>
          <a:p>
            <a:pPr>
              <a:spcAft>
                <a:spcPts val="1200"/>
              </a:spcAft>
            </a:pPr>
            <a:r>
              <a:rPr lang="en-GB" sz="2400" dirty="0">
                <a:solidFill>
                  <a:schemeClr val="bg1"/>
                </a:solidFill>
              </a:rPr>
              <a:t>representative of all the facilities in the country or targeted area</a:t>
            </a:r>
          </a:p>
        </p:txBody>
      </p:sp>
      <p:sp>
        <p:nvSpPr>
          <p:cNvPr id="101" name="sampleArrow">
            <a:extLst>
              <a:ext uri="{FF2B5EF4-FFF2-40B4-BE49-F238E27FC236}">
                <a16:creationId xmlns:a16="http://schemas.microsoft.com/office/drawing/2014/main" id="{5DDF4055-D56E-414A-B8AD-CB5A90462E25}"/>
              </a:ext>
            </a:extLst>
          </p:cNvPr>
          <p:cNvSpPr/>
          <p:nvPr/>
        </p:nvSpPr>
        <p:spPr>
          <a:xfrm>
            <a:off x="3082767" y="3527630"/>
            <a:ext cx="1171716" cy="186559"/>
          </a:xfrm>
          <a:prstGeom prst="rightArrow">
            <a:avLst/>
          </a:prstGeom>
          <a:solidFill>
            <a:srgbClr val="557D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9" name="Circle 1">
            <a:extLst>
              <a:ext uri="{FF2B5EF4-FFF2-40B4-BE49-F238E27FC236}">
                <a16:creationId xmlns:a16="http://schemas.microsoft.com/office/drawing/2014/main" id="{1E460C15-0CF5-41BA-B6C7-1F78EDE2DFF7}"/>
              </a:ext>
            </a:extLst>
          </p:cNvPr>
          <p:cNvSpPr/>
          <p:nvPr/>
        </p:nvSpPr>
        <p:spPr>
          <a:xfrm>
            <a:off x="658591" y="2070628"/>
            <a:ext cx="3158987" cy="3158987"/>
          </a:xfrm>
          <a:prstGeom prst="ellipse">
            <a:avLst/>
          </a:prstGeom>
          <a:solidFill>
            <a:srgbClr val="CBEB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03" name="sample alone">
            <a:extLst>
              <a:ext uri="{FF2B5EF4-FFF2-40B4-BE49-F238E27FC236}">
                <a16:creationId xmlns:a16="http://schemas.microsoft.com/office/drawing/2014/main" id="{CCB31990-AE3A-48F9-A764-5501B769C680}"/>
              </a:ext>
            </a:extLst>
          </p:cNvPr>
          <p:cNvGrpSpPr/>
          <p:nvPr/>
        </p:nvGrpSpPr>
        <p:grpSpPr>
          <a:xfrm>
            <a:off x="4257316" y="2957770"/>
            <a:ext cx="1340857" cy="1310970"/>
            <a:chOff x="5110092" y="2579462"/>
            <a:chExt cx="1589171" cy="1553749"/>
          </a:xfrm>
        </p:grpSpPr>
        <p:sp>
          <p:nvSpPr>
            <p:cNvPr id="104" name="sampleCircle2">
              <a:extLst>
                <a:ext uri="{FF2B5EF4-FFF2-40B4-BE49-F238E27FC236}">
                  <a16:creationId xmlns:a16="http://schemas.microsoft.com/office/drawing/2014/main" id="{53151226-9BFF-4CC1-9A73-6683E7666275}"/>
                </a:ext>
              </a:extLst>
            </p:cNvPr>
            <p:cNvSpPr/>
            <p:nvPr/>
          </p:nvSpPr>
          <p:spPr>
            <a:xfrm>
              <a:off x="5110092" y="2579462"/>
              <a:ext cx="1589171" cy="1553749"/>
            </a:xfrm>
            <a:prstGeom prst="ellipse">
              <a:avLst/>
            </a:prstGeom>
            <a:solidFill>
              <a:srgbClr val="77AA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05" name="sampleGroup2">
              <a:extLst>
                <a:ext uri="{FF2B5EF4-FFF2-40B4-BE49-F238E27FC236}">
                  <a16:creationId xmlns:a16="http://schemas.microsoft.com/office/drawing/2014/main" id="{3934ED3D-AEAD-4794-BEFE-F91D14B19472}"/>
                </a:ext>
              </a:extLst>
            </p:cNvPr>
            <p:cNvGrpSpPr/>
            <p:nvPr/>
          </p:nvGrpSpPr>
          <p:grpSpPr>
            <a:xfrm>
              <a:off x="5391356" y="2840803"/>
              <a:ext cx="1047794" cy="993173"/>
              <a:chOff x="2498315" y="2855424"/>
              <a:chExt cx="1047794" cy="993173"/>
            </a:xfrm>
          </p:grpSpPr>
          <p:sp>
            <p:nvSpPr>
              <p:cNvPr id="106" name="Oval 105">
                <a:extLst>
                  <a:ext uri="{FF2B5EF4-FFF2-40B4-BE49-F238E27FC236}">
                    <a16:creationId xmlns:a16="http://schemas.microsoft.com/office/drawing/2014/main" id="{AE9D595A-0F10-4FE4-B41C-431D358084F6}"/>
                  </a:ext>
                </a:extLst>
              </p:cNvPr>
              <p:cNvSpPr/>
              <p:nvPr/>
            </p:nvSpPr>
            <p:spPr>
              <a:xfrm>
                <a:off x="2669422" y="2855424"/>
                <a:ext cx="218941" cy="218941"/>
              </a:xfrm>
              <a:prstGeom prst="ellipse">
                <a:avLst/>
              </a:prstGeom>
              <a:solidFill>
                <a:srgbClr val="557D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7" name="Oval 106">
                <a:extLst>
                  <a:ext uri="{FF2B5EF4-FFF2-40B4-BE49-F238E27FC236}">
                    <a16:creationId xmlns:a16="http://schemas.microsoft.com/office/drawing/2014/main" id="{FF567785-923B-4A87-B325-4ACB24A627A3}"/>
                  </a:ext>
                </a:extLst>
              </p:cNvPr>
              <p:cNvSpPr/>
              <p:nvPr/>
            </p:nvSpPr>
            <p:spPr>
              <a:xfrm>
                <a:off x="3086791" y="2855424"/>
                <a:ext cx="218941" cy="218941"/>
              </a:xfrm>
              <a:prstGeom prst="ellipse">
                <a:avLst/>
              </a:prstGeom>
              <a:solidFill>
                <a:srgbClr val="557D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8" name="Oval 107">
                <a:extLst>
                  <a:ext uri="{FF2B5EF4-FFF2-40B4-BE49-F238E27FC236}">
                    <a16:creationId xmlns:a16="http://schemas.microsoft.com/office/drawing/2014/main" id="{217748F7-B6EE-41C4-AA13-012D50883B43}"/>
                  </a:ext>
                </a:extLst>
              </p:cNvPr>
              <p:cNvSpPr/>
              <p:nvPr/>
            </p:nvSpPr>
            <p:spPr>
              <a:xfrm>
                <a:off x="2498315" y="3247079"/>
                <a:ext cx="218941" cy="218941"/>
              </a:xfrm>
              <a:prstGeom prst="ellipse">
                <a:avLst/>
              </a:prstGeom>
              <a:solidFill>
                <a:srgbClr val="557D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9" name="Oval 108">
                <a:extLst>
                  <a:ext uri="{FF2B5EF4-FFF2-40B4-BE49-F238E27FC236}">
                    <a16:creationId xmlns:a16="http://schemas.microsoft.com/office/drawing/2014/main" id="{BC21DB58-86E0-4CF5-8B88-DB7958E2B19B}"/>
                  </a:ext>
                </a:extLst>
              </p:cNvPr>
              <p:cNvSpPr/>
              <p:nvPr/>
            </p:nvSpPr>
            <p:spPr>
              <a:xfrm>
                <a:off x="2912741" y="3247079"/>
                <a:ext cx="218941" cy="218941"/>
              </a:xfrm>
              <a:prstGeom prst="ellipse">
                <a:avLst/>
              </a:prstGeom>
              <a:solidFill>
                <a:srgbClr val="557D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0" name="Oval 109">
                <a:extLst>
                  <a:ext uri="{FF2B5EF4-FFF2-40B4-BE49-F238E27FC236}">
                    <a16:creationId xmlns:a16="http://schemas.microsoft.com/office/drawing/2014/main" id="{01FDDAB2-BC49-4EC2-9E7C-A8CD5ABC7DE2}"/>
                  </a:ext>
                </a:extLst>
              </p:cNvPr>
              <p:cNvSpPr/>
              <p:nvPr/>
            </p:nvSpPr>
            <p:spPr>
              <a:xfrm>
                <a:off x="3327168" y="3247079"/>
                <a:ext cx="218941" cy="218941"/>
              </a:xfrm>
              <a:prstGeom prst="ellipse">
                <a:avLst/>
              </a:prstGeom>
              <a:solidFill>
                <a:srgbClr val="557D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1" name="Oval 110">
                <a:extLst>
                  <a:ext uri="{FF2B5EF4-FFF2-40B4-BE49-F238E27FC236}">
                    <a16:creationId xmlns:a16="http://schemas.microsoft.com/office/drawing/2014/main" id="{A6E25CD4-B33F-41A2-9AFC-3615FBB5AC83}"/>
                  </a:ext>
                </a:extLst>
              </p:cNvPr>
              <p:cNvSpPr/>
              <p:nvPr/>
            </p:nvSpPr>
            <p:spPr>
              <a:xfrm>
                <a:off x="2717256" y="3629656"/>
                <a:ext cx="218941" cy="218941"/>
              </a:xfrm>
              <a:prstGeom prst="ellipse">
                <a:avLst/>
              </a:prstGeom>
              <a:solidFill>
                <a:srgbClr val="557D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2" name="Oval 111">
                <a:extLst>
                  <a:ext uri="{FF2B5EF4-FFF2-40B4-BE49-F238E27FC236}">
                    <a16:creationId xmlns:a16="http://schemas.microsoft.com/office/drawing/2014/main" id="{E4E74D1E-0520-456D-87D1-6CEE4FEA42A8}"/>
                  </a:ext>
                </a:extLst>
              </p:cNvPr>
              <p:cNvSpPr/>
              <p:nvPr/>
            </p:nvSpPr>
            <p:spPr>
              <a:xfrm>
                <a:off x="3134625" y="3629656"/>
                <a:ext cx="218941" cy="218941"/>
              </a:xfrm>
              <a:prstGeom prst="ellipse">
                <a:avLst/>
              </a:prstGeom>
              <a:solidFill>
                <a:srgbClr val="557D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grpSp>
        <p:nvGrpSpPr>
          <p:cNvPr id="85" name="dots sample of larger NEW">
            <a:extLst>
              <a:ext uri="{FF2B5EF4-FFF2-40B4-BE49-F238E27FC236}">
                <a16:creationId xmlns:a16="http://schemas.microsoft.com/office/drawing/2014/main" id="{0807AE3D-73E0-4B1A-8A84-CCB92A8E0192}"/>
              </a:ext>
            </a:extLst>
          </p:cNvPr>
          <p:cNvGrpSpPr>
            <a:grpSpLocks noChangeAspect="1"/>
          </p:cNvGrpSpPr>
          <p:nvPr/>
        </p:nvGrpSpPr>
        <p:grpSpPr>
          <a:xfrm>
            <a:off x="816818" y="2191423"/>
            <a:ext cx="2778289" cy="2954415"/>
            <a:chOff x="1311406" y="2034905"/>
            <a:chExt cx="3305628" cy="3515184"/>
          </a:xfrm>
        </p:grpSpPr>
        <p:grpSp>
          <p:nvGrpSpPr>
            <p:cNvPr id="86" name="Group 85">
              <a:extLst>
                <a:ext uri="{FF2B5EF4-FFF2-40B4-BE49-F238E27FC236}">
                  <a16:creationId xmlns:a16="http://schemas.microsoft.com/office/drawing/2014/main" id="{E423D9E3-B714-4360-A2FA-6DE08645D3ED}"/>
                </a:ext>
              </a:extLst>
            </p:cNvPr>
            <p:cNvGrpSpPr/>
            <p:nvPr/>
          </p:nvGrpSpPr>
          <p:grpSpPr>
            <a:xfrm>
              <a:off x="2526455" y="5182517"/>
              <a:ext cx="1227529" cy="367572"/>
              <a:chOff x="2526455" y="5182517"/>
              <a:chExt cx="1227529" cy="367572"/>
            </a:xfrm>
          </p:grpSpPr>
          <p:sp>
            <p:nvSpPr>
              <p:cNvPr id="158" name="Oval 157">
                <a:extLst>
                  <a:ext uri="{FF2B5EF4-FFF2-40B4-BE49-F238E27FC236}">
                    <a16:creationId xmlns:a16="http://schemas.microsoft.com/office/drawing/2014/main" id="{3FF663AD-766F-42C8-AC5E-499ED382A9F7}"/>
                  </a:ext>
                </a:extLst>
              </p:cNvPr>
              <p:cNvSpPr/>
              <p:nvPr/>
            </p:nvSpPr>
            <p:spPr>
              <a:xfrm>
                <a:off x="2526455" y="5211074"/>
                <a:ext cx="218941" cy="218941"/>
              </a:xfrm>
              <a:prstGeom prst="ellipse">
                <a:avLst/>
              </a:prstGeom>
              <a:solidFill>
                <a:srgbClr val="A6C7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9" name="Oval 158">
                <a:extLst>
                  <a:ext uri="{FF2B5EF4-FFF2-40B4-BE49-F238E27FC236}">
                    <a16:creationId xmlns:a16="http://schemas.microsoft.com/office/drawing/2014/main" id="{E54D55D1-FD08-477A-B9FD-6D7FAC0E7C3E}"/>
                  </a:ext>
                </a:extLst>
              </p:cNvPr>
              <p:cNvSpPr/>
              <p:nvPr/>
            </p:nvSpPr>
            <p:spPr>
              <a:xfrm>
                <a:off x="3021067" y="5331148"/>
                <a:ext cx="218941" cy="218941"/>
              </a:xfrm>
              <a:prstGeom prst="ellipse">
                <a:avLst/>
              </a:prstGeom>
              <a:solidFill>
                <a:srgbClr val="A6C7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0" name="Oval 159">
                <a:extLst>
                  <a:ext uri="{FF2B5EF4-FFF2-40B4-BE49-F238E27FC236}">
                    <a16:creationId xmlns:a16="http://schemas.microsoft.com/office/drawing/2014/main" id="{C7BBD7DB-12EF-4AE8-8F75-E6ABDCB6B018}"/>
                  </a:ext>
                </a:extLst>
              </p:cNvPr>
              <p:cNvSpPr/>
              <p:nvPr/>
            </p:nvSpPr>
            <p:spPr>
              <a:xfrm>
                <a:off x="3535043" y="5182517"/>
                <a:ext cx="218941" cy="218941"/>
              </a:xfrm>
              <a:prstGeom prst="ellipse">
                <a:avLst/>
              </a:prstGeom>
              <a:solidFill>
                <a:srgbClr val="A6C7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87" name="Group 86">
              <a:extLst>
                <a:ext uri="{FF2B5EF4-FFF2-40B4-BE49-F238E27FC236}">
                  <a16:creationId xmlns:a16="http://schemas.microsoft.com/office/drawing/2014/main" id="{84125D21-E0B6-4EAC-9DE7-0372EF941D94}"/>
                </a:ext>
              </a:extLst>
            </p:cNvPr>
            <p:cNvGrpSpPr/>
            <p:nvPr/>
          </p:nvGrpSpPr>
          <p:grpSpPr>
            <a:xfrm>
              <a:off x="1823051" y="4735044"/>
              <a:ext cx="2370373" cy="423099"/>
              <a:chOff x="1823051" y="4763391"/>
              <a:chExt cx="2370373" cy="423099"/>
            </a:xfrm>
          </p:grpSpPr>
          <p:sp>
            <p:nvSpPr>
              <p:cNvPr id="153" name="Oval 152">
                <a:extLst>
                  <a:ext uri="{FF2B5EF4-FFF2-40B4-BE49-F238E27FC236}">
                    <a16:creationId xmlns:a16="http://schemas.microsoft.com/office/drawing/2014/main" id="{7F29AF4C-4965-4454-A6A9-7D585D2CFF39}"/>
                  </a:ext>
                </a:extLst>
              </p:cNvPr>
              <p:cNvSpPr/>
              <p:nvPr/>
            </p:nvSpPr>
            <p:spPr>
              <a:xfrm>
                <a:off x="1823051" y="4967549"/>
                <a:ext cx="218941" cy="218941"/>
              </a:xfrm>
              <a:prstGeom prst="ellipse">
                <a:avLst/>
              </a:prstGeom>
              <a:solidFill>
                <a:srgbClr val="A6C7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4" name="Oval 153">
                <a:extLst>
                  <a:ext uri="{FF2B5EF4-FFF2-40B4-BE49-F238E27FC236}">
                    <a16:creationId xmlns:a16="http://schemas.microsoft.com/office/drawing/2014/main" id="{44386177-843A-4B87-89E8-A7761921573A}"/>
                  </a:ext>
                </a:extLst>
              </p:cNvPr>
              <p:cNvSpPr/>
              <p:nvPr/>
            </p:nvSpPr>
            <p:spPr>
              <a:xfrm>
                <a:off x="2443599" y="4821785"/>
                <a:ext cx="218941" cy="218941"/>
              </a:xfrm>
              <a:prstGeom prst="ellipse">
                <a:avLst/>
              </a:prstGeom>
              <a:solidFill>
                <a:srgbClr val="557D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5" name="Oval 154">
                <a:extLst>
                  <a:ext uri="{FF2B5EF4-FFF2-40B4-BE49-F238E27FC236}">
                    <a16:creationId xmlns:a16="http://schemas.microsoft.com/office/drawing/2014/main" id="{7129B1F7-022B-42D9-9F45-D21721FFD573}"/>
                  </a:ext>
                </a:extLst>
              </p:cNvPr>
              <p:cNvSpPr/>
              <p:nvPr/>
            </p:nvSpPr>
            <p:spPr>
              <a:xfrm>
                <a:off x="2924880" y="4869284"/>
                <a:ext cx="218941" cy="218941"/>
              </a:xfrm>
              <a:prstGeom prst="ellipse">
                <a:avLst/>
              </a:prstGeom>
              <a:solidFill>
                <a:srgbClr val="A6C7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6" name="Oval 155">
                <a:extLst>
                  <a:ext uri="{FF2B5EF4-FFF2-40B4-BE49-F238E27FC236}">
                    <a16:creationId xmlns:a16="http://schemas.microsoft.com/office/drawing/2014/main" id="{17895158-D65E-4FD4-B7E8-9B3EE4195BF2}"/>
                  </a:ext>
                </a:extLst>
              </p:cNvPr>
              <p:cNvSpPr/>
              <p:nvPr/>
            </p:nvSpPr>
            <p:spPr>
              <a:xfrm>
                <a:off x="3524789" y="4763391"/>
                <a:ext cx="218941" cy="218941"/>
              </a:xfrm>
              <a:prstGeom prst="ellipse">
                <a:avLst/>
              </a:prstGeom>
              <a:solidFill>
                <a:srgbClr val="A6C7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7" name="Oval 156">
                <a:extLst>
                  <a:ext uri="{FF2B5EF4-FFF2-40B4-BE49-F238E27FC236}">
                    <a16:creationId xmlns:a16="http://schemas.microsoft.com/office/drawing/2014/main" id="{6377432B-885E-4210-BDA8-32100E7E9FD5}"/>
                  </a:ext>
                </a:extLst>
              </p:cNvPr>
              <p:cNvSpPr/>
              <p:nvPr/>
            </p:nvSpPr>
            <p:spPr>
              <a:xfrm>
                <a:off x="3974483" y="4763391"/>
                <a:ext cx="218941" cy="218941"/>
              </a:xfrm>
              <a:prstGeom prst="ellipse">
                <a:avLst/>
              </a:prstGeom>
              <a:solidFill>
                <a:srgbClr val="557D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88" name="Group 87">
              <a:extLst>
                <a:ext uri="{FF2B5EF4-FFF2-40B4-BE49-F238E27FC236}">
                  <a16:creationId xmlns:a16="http://schemas.microsoft.com/office/drawing/2014/main" id="{4BF1E4B8-D143-4B12-B69B-36CD40F67B20}"/>
                </a:ext>
              </a:extLst>
            </p:cNvPr>
            <p:cNvGrpSpPr/>
            <p:nvPr/>
          </p:nvGrpSpPr>
          <p:grpSpPr>
            <a:xfrm>
              <a:off x="1392495" y="3825581"/>
              <a:ext cx="3084567" cy="838970"/>
              <a:chOff x="1392495" y="3911416"/>
              <a:chExt cx="3084567" cy="838970"/>
            </a:xfrm>
          </p:grpSpPr>
          <p:sp>
            <p:nvSpPr>
              <p:cNvPr id="147" name="Oval 146">
                <a:extLst>
                  <a:ext uri="{FF2B5EF4-FFF2-40B4-BE49-F238E27FC236}">
                    <a16:creationId xmlns:a16="http://schemas.microsoft.com/office/drawing/2014/main" id="{1E34FD3F-ACF6-4EC7-A977-BD8EDB72EEBE}"/>
                  </a:ext>
                </a:extLst>
              </p:cNvPr>
              <p:cNvSpPr/>
              <p:nvPr/>
            </p:nvSpPr>
            <p:spPr>
              <a:xfrm>
                <a:off x="1392495" y="3915595"/>
                <a:ext cx="218941" cy="218941"/>
              </a:xfrm>
              <a:prstGeom prst="ellipse">
                <a:avLst/>
              </a:prstGeom>
              <a:solidFill>
                <a:srgbClr val="A6C7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8" name="Oval 147">
                <a:extLst>
                  <a:ext uri="{FF2B5EF4-FFF2-40B4-BE49-F238E27FC236}">
                    <a16:creationId xmlns:a16="http://schemas.microsoft.com/office/drawing/2014/main" id="{1CFDE1E0-4694-439C-90FD-FAC2C8313E40}"/>
                  </a:ext>
                </a:extLst>
              </p:cNvPr>
              <p:cNvSpPr/>
              <p:nvPr/>
            </p:nvSpPr>
            <p:spPr>
              <a:xfrm>
                <a:off x="2029033" y="4531445"/>
                <a:ext cx="218941" cy="218941"/>
              </a:xfrm>
              <a:prstGeom prst="ellipse">
                <a:avLst/>
              </a:prstGeom>
              <a:solidFill>
                <a:srgbClr val="A6C7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9" name="Oval 148">
                <a:extLst>
                  <a:ext uri="{FF2B5EF4-FFF2-40B4-BE49-F238E27FC236}">
                    <a16:creationId xmlns:a16="http://schemas.microsoft.com/office/drawing/2014/main" id="{080E3C14-5222-4E2B-B09E-F71DE7B9A7B0}"/>
                  </a:ext>
                </a:extLst>
              </p:cNvPr>
              <p:cNvSpPr/>
              <p:nvPr/>
            </p:nvSpPr>
            <p:spPr>
              <a:xfrm>
                <a:off x="2401011" y="4373405"/>
                <a:ext cx="218941" cy="218941"/>
              </a:xfrm>
              <a:prstGeom prst="ellipse">
                <a:avLst/>
              </a:prstGeom>
              <a:solidFill>
                <a:srgbClr val="A6C7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0" name="Oval 149">
                <a:extLst>
                  <a:ext uri="{FF2B5EF4-FFF2-40B4-BE49-F238E27FC236}">
                    <a16:creationId xmlns:a16="http://schemas.microsoft.com/office/drawing/2014/main" id="{E6C92EF2-F198-4409-B05E-446B52868E68}"/>
                  </a:ext>
                </a:extLst>
              </p:cNvPr>
              <p:cNvSpPr/>
              <p:nvPr/>
            </p:nvSpPr>
            <p:spPr>
              <a:xfrm>
                <a:off x="2956552" y="4232190"/>
                <a:ext cx="218941" cy="218941"/>
              </a:xfrm>
              <a:prstGeom prst="ellipse">
                <a:avLst/>
              </a:prstGeom>
              <a:solidFill>
                <a:srgbClr val="A6C7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1" name="Oval 150">
                <a:extLst>
                  <a:ext uri="{FF2B5EF4-FFF2-40B4-BE49-F238E27FC236}">
                    <a16:creationId xmlns:a16="http://schemas.microsoft.com/office/drawing/2014/main" id="{2454767C-B364-4B0B-B782-3106ACE76F21}"/>
                  </a:ext>
                </a:extLst>
              </p:cNvPr>
              <p:cNvSpPr/>
              <p:nvPr/>
            </p:nvSpPr>
            <p:spPr>
              <a:xfrm>
                <a:off x="3862285" y="3911416"/>
                <a:ext cx="218941" cy="218941"/>
              </a:xfrm>
              <a:prstGeom prst="ellipse">
                <a:avLst/>
              </a:prstGeom>
              <a:solidFill>
                <a:srgbClr val="A6C7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2" name="Oval 151">
                <a:extLst>
                  <a:ext uri="{FF2B5EF4-FFF2-40B4-BE49-F238E27FC236}">
                    <a16:creationId xmlns:a16="http://schemas.microsoft.com/office/drawing/2014/main" id="{60538CD3-A8DF-4157-BD11-4296C7E79CC9}"/>
                  </a:ext>
                </a:extLst>
              </p:cNvPr>
              <p:cNvSpPr/>
              <p:nvPr/>
            </p:nvSpPr>
            <p:spPr>
              <a:xfrm>
                <a:off x="4258121" y="4373405"/>
                <a:ext cx="218941" cy="218941"/>
              </a:xfrm>
              <a:prstGeom prst="ellipse">
                <a:avLst/>
              </a:prstGeom>
              <a:solidFill>
                <a:srgbClr val="A6C7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89" name="Group 88">
              <a:extLst>
                <a:ext uri="{FF2B5EF4-FFF2-40B4-BE49-F238E27FC236}">
                  <a16:creationId xmlns:a16="http://schemas.microsoft.com/office/drawing/2014/main" id="{49A590C2-4033-4061-8F0A-9C0E244E2115}"/>
                </a:ext>
              </a:extLst>
            </p:cNvPr>
            <p:cNvGrpSpPr/>
            <p:nvPr/>
          </p:nvGrpSpPr>
          <p:grpSpPr>
            <a:xfrm>
              <a:off x="1518771" y="3270940"/>
              <a:ext cx="3073219" cy="1351784"/>
              <a:chOff x="1518771" y="3348300"/>
              <a:chExt cx="3073219" cy="1351784"/>
            </a:xfrm>
          </p:grpSpPr>
          <p:sp>
            <p:nvSpPr>
              <p:cNvPr id="141" name="Oval 140">
                <a:extLst>
                  <a:ext uri="{FF2B5EF4-FFF2-40B4-BE49-F238E27FC236}">
                    <a16:creationId xmlns:a16="http://schemas.microsoft.com/office/drawing/2014/main" id="{922EDD7C-230D-4BB2-9937-30145A019815}"/>
                  </a:ext>
                </a:extLst>
              </p:cNvPr>
              <p:cNvSpPr/>
              <p:nvPr/>
            </p:nvSpPr>
            <p:spPr>
              <a:xfrm>
                <a:off x="4373049" y="3917456"/>
                <a:ext cx="218941" cy="218941"/>
              </a:xfrm>
              <a:prstGeom prst="ellipse">
                <a:avLst/>
              </a:prstGeom>
              <a:solidFill>
                <a:srgbClr val="A6C7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2" name="Oval 141">
                <a:extLst>
                  <a:ext uri="{FF2B5EF4-FFF2-40B4-BE49-F238E27FC236}">
                    <a16:creationId xmlns:a16="http://schemas.microsoft.com/office/drawing/2014/main" id="{135BA248-3C2F-4A34-8907-80807C392CD3}"/>
                  </a:ext>
                </a:extLst>
              </p:cNvPr>
              <p:cNvSpPr/>
              <p:nvPr/>
            </p:nvSpPr>
            <p:spPr>
              <a:xfrm>
                <a:off x="1518771" y="4481143"/>
                <a:ext cx="218941" cy="218941"/>
              </a:xfrm>
              <a:prstGeom prst="ellipse">
                <a:avLst/>
              </a:prstGeom>
              <a:solidFill>
                <a:srgbClr val="A6C7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3" name="Oval 142">
                <a:extLst>
                  <a:ext uri="{FF2B5EF4-FFF2-40B4-BE49-F238E27FC236}">
                    <a16:creationId xmlns:a16="http://schemas.microsoft.com/office/drawing/2014/main" id="{74EAE52C-B7A7-4E7F-82DA-CD3EF5BF2C57}"/>
                  </a:ext>
                </a:extLst>
              </p:cNvPr>
              <p:cNvSpPr/>
              <p:nvPr/>
            </p:nvSpPr>
            <p:spPr>
              <a:xfrm>
                <a:off x="1989792" y="3962967"/>
                <a:ext cx="218941" cy="218941"/>
              </a:xfrm>
              <a:prstGeom prst="ellipse">
                <a:avLst/>
              </a:prstGeom>
              <a:solidFill>
                <a:srgbClr val="557D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4" name="Oval 143">
                <a:extLst>
                  <a:ext uri="{FF2B5EF4-FFF2-40B4-BE49-F238E27FC236}">
                    <a16:creationId xmlns:a16="http://schemas.microsoft.com/office/drawing/2014/main" id="{DE809989-886E-4ED0-8EAC-A22B8EF623F6}"/>
                  </a:ext>
                </a:extLst>
              </p:cNvPr>
              <p:cNvSpPr/>
              <p:nvPr/>
            </p:nvSpPr>
            <p:spPr>
              <a:xfrm>
                <a:off x="3852638" y="3348300"/>
                <a:ext cx="218941" cy="218941"/>
              </a:xfrm>
              <a:prstGeom prst="ellipse">
                <a:avLst/>
              </a:prstGeom>
              <a:solidFill>
                <a:srgbClr val="557D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5" name="Oval 144">
                <a:extLst>
                  <a:ext uri="{FF2B5EF4-FFF2-40B4-BE49-F238E27FC236}">
                    <a16:creationId xmlns:a16="http://schemas.microsoft.com/office/drawing/2014/main" id="{32D22388-B7F6-46FB-B2F1-183A432876E1}"/>
                  </a:ext>
                </a:extLst>
              </p:cNvPr>
              <p:cNvSpPr/>
              <p:nvPr/>
            </p:nvSpPr>
            <p:spPr>
              <a:xfrm>
                <a:off x="2651099" y="3917456"/>
                <a:ext cx="218941" cy="218941"/>
              </a:xfrm>
              <a:prstGeom prst="ellipse">
                <a:avLst/>
              </a:prstGeom>
              <a:solidFill>
                <a:srgbClr val="A6C7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6" name="Oval 145">
                <a:extLst>
                  <a:ext uri="{FF2B5EF4-FFF2-40B4-BE49-F238E27FC236}">
                    <a16:creationId xmlns:a16="http://schemas.microsoft.com/office/drawing/2014/main" id="{D4F5EC86-A2D0-443D-8866-E1287DB234F2}"/>
                  </a:ext>
                </a:extLst>
              </p:cNvPr>
              <p:cNvSpPr/>
              <p:nvPr/>
            </p:nvSpPr>
            <p:spPr>
              <a:xfrm>
                <a:off x="3257395" y="3902942"/>
                <a:ext cx="218941" cy="218941"/>
              </a:xfrm>
              <a:prstGeom prst="ellipse">
                <a:avLst/>
              </a:prstGeom>
              <a:solidFill>
                <a:srgbClr val="A6C7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90" name="Group 89">
              <a:extLst>
                <a:ext uri="{FF2B5EF4-FFF2-40B4-BE49-F238E27FC236}">
                  <a16:creationId xmlns:a16="http://schemas.microsoft.com/office/drawing/2014/main" id="{407C7906-B572-4315-8ED0-F4DA34A0E5E1}"/>
                </a:ext>
              </a:extLst>
            </p:cNvPr>
            <p:cNvGrpSpPr/>
            <p:nvPr/>
          </p:nvGrpSpPr>
          <p:grpSpPr>
            <a:xfrm>
              <a:off x="1311406" y="3380411"/>
              <a:ext cx="3305628" cy="1413027"/>
              <a:chOff x="1311406" y="3452894"/>
              <a:chExt cx="3305628" cy="1413027"/>
            </a:xfrm>
          </p:grpSpPr>
          <p:sp>
            <p:nvSpPr>
              <p:cNvPr id="133" name="Oval 132">
                <a:extLst>
                  <a:ext uri="{FF2B5EF4-FFF2-40B4-BE49-F238E27FC236}">
                    <a16:creationId xmlns:a16="http://schemas.microsoft.com/office/drawing/2014/main" id="{8C2A5563-7984-4358-93BD-019B0E74C65C}"/>
                  </a:ext>
                </a:extLst>
              </p:cNvPr>
              <p:cNvSpPr/>
              <p:nvPr/>
            </p:nvSpPr>
            <p:spPr>
              <a:xfrm>
                <a:off x="1311406" y="3465105"/>
                <a:ext cx="218941" cy="218941"/>
              </a:xfrm>
              <a:prstGeom prst="ellipse">
                <a:avLst/>
              </a:prstGeom>
              <a:solidFill>
                <a:srgbClr val="A6C7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4" name="Oval 133">
                <a:extLst>
                  <a:ext uri="{FF2B5EF4-FFF2-40B4-BE49-F238E27FC236}">
                    <a16:creationId xmlns:a16="http://schemas.microsoft.com/office/drawing/2014/main" id="{2A912449-9ED6-4181-A553-72D79BB78B1B}"/>
                  </a:ext>
                </a:extLst>
              </p:cNvPr>
              <p:cNvSpPr/>
              <p:nvPr/>
            </p:nvSpPr>
            <p:spPr>
              <a:xfrm>
                <a:off x="1752361" y="3465105"/>
                <a:ext cx="218941" cy="218941"/>
              </a:xfrm>
              <a:prstGeom prst="ellipse">
                <a:avLst/>
              </a:prstGeom>
              <a:solidFill>
                <a:srgbClr val="A6C7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5" name="Oval 134">
                <a:extLst>
                  <a:ext uri="{FF2B5EF4-FFF2-40B4-BE49-F238E27FC236}">
                    <a16:creationId xmlns:a16="http://schemas.microsoft.com/office/drawing/2014/main" id="{447C3D0D-FF32-4584-B7FA-EC10DD8E8E2E}"/>
                  </a:ext>
                </a:extLst>
              </p:cNvPr>
              <p:cNvSpPr/>
              <p:nvPr/>
            </p:nvSpPr>
            <p:spPr>
              <a:xfrm>
                <a:off x="2315601" y="3527512"/>
                <a:ext cx="218941" cy="218941"/>
              </a:xfrm>
              <a:prstGeom prst="ellipse">
                <a:avLst/>
              </a:prstGeom>
              <a:solidFill>
                <a:srgbClr val="A6C7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6" name="Oval 135">
                <a:extLst>
                  <a:ext uri="{FF2B5EF4-FFF2-40B4-BE49-F238E27FC236}">
                    <a16:creationId xmlns:a16="http://schemas.microsoft.com/office/drawing/2014/main" id="{6AEE7946-5C8F-491C-B223-C2F8387CA604}"/>
                  </a:ext>
                </a:extLst>
              </p:cNvPr>
              <p:cNvSpPr/>
              <p:nvPr/>
            </p:nvSpPr>
            <p:spPr>
              <a:xfrm>
                <a:off x="3535042" y="4407167"/>
                <a:ext cx="218941" cy="218941"/>
              </a:xfrm>
              <a:prstGeom prst="ellipse">
                <a:avLst/>
              </a:prstGeom>
              <a:solidFill>
                <a:srgbClr val="A6C7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7" name="Oval 136">
                <a:extLst>
                  <a:ext uri="{FF2B5EF4-FFF2-40B4-BE49-F238E27FC236}">
                    <a16:creationId xmlns:a16="http://schemas.microsoft.com/office/drawing/2014/main" id="{D709F1A0-7BF1-4741-A57A-29D9538FFB8C}"/>
                  </a:ext>
                </a:extLst>
              </p:cNvPr>
              <p:cNvSpPr/>
              <p:nvPr/>
            </p:nvSpPr>
            <p:spPr>
              <a:xfrm>
                <a:off x="2900261" y="3452894"/>
                <a:ext cx="218941" cy="218941"/>
              </a:xfrm>
              <a:prstGeom prst="ellipse">
                <a:avLst/>
              </a:prstGeom>
              <a:solidFill>
                <a:srgbClr val="557D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8" name="Oval 137">
                <a:extLst>
                  <a:ext uri="{FF2B5EF4-FFF2-40B4-BE49-F238E27FC236}">
                    <a16:creationId xmlns:a16="http://schemas.microsoft.com/office/drawing/2014/main" id="{A1491CEE-F6D6-48D6-A51C-0090107E7767}"/>
                  </a:ext>
                </a:extLst>
              </p:cNvPr>
              <p:cNvSpPr/>
              <p:nvPr/>
            </p:nvSpPr>
            <p:spPr>
              <a:xfrm>
                <a:off x="3359359" y="3498844"/>
                <a:ext cx="218941" cy="218941"/>
              </a:xfrm>
              <a:prstGeom prst="ellipse">
                <a:avLst/>
              </a:prstGeom>
              <a:solidFill>
                <a:srgbClr val="A6C7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9" name="Oval 138">
                <a:extLst>
                  <a:ext uri="{FF2B5EF4-FFF2-40B4-BE49-F238E27FC236}">
                    <a16:creationId xmlns:a16="http://schemas.microsoft.com/office/drawing/2014/main" id="{7B183DB3-058F-4CC3-B086-E33EF2C78A46}"/>
                  </a:ext>
                </a:extLst>
              </p:cNvPr>
              <p:cNvSpPr/>
              <p:nvPr/>
            </p:nvSpPr>
            <p:spPr>
              <a:xfrm>
                <a:off x="3190471" y="4646980"/>
                <a:ext cx="218941" cy="218941"/>
              </a:xfrm>
              <a:prstGeom prst="ellipse">
                <a:avLst/>
              </a:prstGeom>
              <a:solidFill>
                <a:srgbClr val="A6C7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0" name="Oval 139">
                <a:extLst>
                  <a:ext uri="{FF2B5EF4-FFF2-40B4-BE49-F238E27FC236}">
                    <a16:creationId xmlns:a16="http://schemas.microsoft.com/office/drawing/2014/main" id="{2B510B91-ABE0-424D-923C-DE4B745BD85B}"/>
                  </a:ext>
                </a:extLst>
              </p:cNvPr>
              <p:cNvSpPr/>
              <p:nvPr/>
            </p:nvSpPr>
            <p:spPr>
              <a:xfrm>
                <a:off x="4398093" y="3465105"/>
                <a:ext cx="218941" cy="218941"/>
              </a:xfrm>
              <a:prstGeom prst="ellipse">
                <a:avLst/>
              </a:prstGeom>
              <a:solidFill>
                <a:srgbClr val="A6C7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91" name="Group 90">
              <a:extLst>
                <a:ext uri="{FF2B5EF4-FFF2-40B4-BE49-F238E27FC236}">
                  <a16:creationId xmlns:a16="http://schemas.microsoft.com/office/drawing/2014/main" id="{2E169D03-4D96-4F58-AA91-7E193ADD98B9}"/>
                </a:ext>
              </a:extLst>
            </p:cNvPr>
            <p:cNvGrpSpPr/>
            <p:nvPr/>
          </p:nvGrpSpPr>
          <p:grpSpPr>
            <a:xfrm>
              <a:off x="1468458" y="2338454"/>
              <a:ext cx="2912847" cy="853071"/>
              <a:chOff x="1468458" y="2375755"/>
              <a:chExt cx="2912847" cy="853071"/>
            </a:xfrm>
          </p:grpSpPr>
          <p:sp>
            <p:nvSpPr>
              <p:cNvPr id="127" name="Oval 126">
                <a:extLst>
                  <a:ext uri="{FF2B5EF4-FFF2-40B4-BE49-F238E27FC236}">
                    <a16:creationId xmlns:a16="http://schemas.microsoft.com/office/drawing/2014/main" id="{8FE4EA7F-B773-47E7-8185-AC93485A51FF}"/>
                  </a:ext>
                </a:extLst>
              </p:cNvPr>
              <p:cNvSpPr/>
              <p:nvPr/>
            </p:nvSpPr>
            <p:spPr>
              <a:xfrm>
                <a:off x="1468458" y="2982449"/>
                <a:ext cx="218941" cy="218941"/>
              </a:xfrm>
              <a:prstGeom prst="ellipse">
                <a:avLst/>
              </a:prstGeom>
              <a:solidFill>
                <a:srgbClr val="A6C7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8" name="Oval 127">
                <a:extLst>
                  <a:ext uri="{FF2B5EF4-FFF2-40B4-BE49-F238E27FC236}">
                    <a16:creationId xmlns:a16="http://schemas.microsoft.com/office/drawing/2014/main" id="{8BEAE480-8ACF-4094-9D5E-54B6DD652DCA}"/>
                  </a:ext>
                </a:extLst>
              </p:cNvPr>
              <p:cNvSpPr/>
              <p:nvPr/>
            </p:nvSpPr>
            <p:spPr>
              <a:xfrm>
                <a:off x="1917442" y="2982449"/>
                <a:ext cx="218941" cy="218941"/>
              </a:xfrm>
              <a:prstGeom prst="ellipse">
                <a:avLst/>
              </a:prstGeom>
              <a:solidFill>
                <a:srgbClr val="A6C7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9" name="Oval 128">
                <a:extLst>
                  <a:ext uri="{FF2B5EF4-FFF2-40B4-BE49-F238E27FC236}">
                    <a16:creationId xmlns:a16="http://schemas.microsoft.com/office/drawing/2014/main" id="{8504A077-9308-452A-A661-E51DB8A64FA4}"/>
                  </a:ext>
                </a:extLst>
              </p:cNvPr>
              <p:cNvSpPr/>
              <p:nvPr/>
            </p:nvSpPr>
            <p:spPr>
              <a:xfrm>
                <a:off x="2832031" y="3009885"/>
                <a:ext cx="218941" cy="218941"/>
              </a:xfrm>
              <a:prstGeom prst="ellipse">
                <a:avLst/>
              </a:prstGeom>
              <a:solidFill>
                <a:srgbClr val="A6C7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0" name="Oval 129">
                <a:extLst>
                  <a:ext uri="{FF2B5EF4-FFF2-40B4-BE49-F238E27FC236}">
                    <a16:creationId xmlns:a16="http://schemas.microsoft.com/office/drawing/2014/main" id="{0ED95DE5-1BAD-40B8-9378-460DE69EC219}"/>
                  </a:ext>
                </a:extLst>
              </p:cNvPr>
              <p:cNvSpPr/>
              <p:nvPr/>
            </p:nvSpPr>
            <p:spPr>
              <a:xfrm>
                <a:off x="3351067" y="2884987"/>
                <a:ext cx="218941" cy="218941"/>
              </a:xfrm>
              <a:prstGeom prst="ellipse">
                <a:avLst/>
              </a:prstGeom>
              <a:solidFill>
                <a:srgbClr val="A6C7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1" name="Oval 130">
                <a:extLst>
                  <a:ext uri="{FF2B5EF4-FFF2-40B4-BE49-F238E27FC236}">
                    <a16:creationId xmlns:a16="http://schemas.microsoft.com/office/drawing/2014/main" id="{F5BDE868-4B38-4929-A010-7BD04E5F7F93}"/>
                  </a:ext>
                </a:extLst>
              </p:cNvPr>
              <p:cNvSpPr/>
              <p:nvPr/>
            </p:nvSpPr>
            <p:spPr>
              <a:xfrm>
                <a:off x="3820137" y="2375755"/>
                <a:ext cx="218941" cy="218941"/>
              </a:xfrm>
              <a:prstGeom prst="ellipse">
                <a:avLst/>
              </a:prstGeom>
              <a:solidFill>
                <a:srgbClr val="A6C7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2" name="Oval 131">
                <a:extLst>
                  <a:ext uri="{FF2B5EF4-FFF2-40B4-BE49-F238E27FC236}">
                    <a16:creationId xmlns:a16="http://schemas.microsoft.com/office/drawing/2014/main" id="{BB5A6A56-5EF1-4299-9E06-27F3A78EDF60}"/>
                  </a:ext>
                </a:extLst>
              </p:cNvPr>
              <p:cNvSpPr/>
              <p:nvPr/>
            </p:nvSpPr>
            <p:spPr>
              <a:xfrm>
                <a:off x="4162364" y="2982449"/>
                <a:ext cx="218941" cy="218941"/>
              </a:xfrm>
              <a:prstGeom prst="ellipse">
                <a:avLst/>
              </a:prstGeom>
              <a:solidFill>
                <a:srgbClr val="A6C7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92" name="Group 91">
              <a:extLst>
                <a:ext uri="{FF2B5EF4-FFF2-40B4-BE49-F238E27FC236}">
                  <a16:creationId xmlns:a16="http://schemas.microsoft.com/office/drawing/2014/main" id="{08AE304C-E738-4C69-A70B-CC2FA593BAAC}"/>
                </a:ext>
              </a:extLst>
            </p:cNvPr>
            <p:cNvGrpSpPr/>
            <p:nvPr/>
          </p:nvGrpSpPr>
          <p:grpSpPr>
            <a:xfrm>
              <a:off x="1986938" y="2434126"/>
              <a:ext cx="1962944" cy="781868"/>
              <a:chOff x="2058209" y="2400253"/>
              <a:chExt cx="1962944" cy="781868"/>
            </a:xfrm>
          </p:grpSpPr>
          <p:sp>
            <p:nvSpPr>
              <p:cNvPr id="122" name="Oval 121">
                <a:extLst>
                  <a:ext uri="{FF2B5EF4-FFF2-40B4-BE49-F238E27FC236}">
                    <a16:creationId xmlns:a16="http://schemas.microsoft.com/office/drawing/2014/main" id="{C7C5089A-0F4B-4B6C-82C5-0998B6F9B8A2}"/>
                  </a:ext>
                </a:extLst>
              </p:cNvPr>
              <p:cNvSpPr/>
              <p:nvPr/>
            </p:nvSpPr>
            <p:spPr>
              <a:xfrm>
                <a:off x="2458971" y="2963180"/>
                <a:ext cx="218941" cy="218941"/>
              </a:xfrm>
              <a:prstGeom prst="ellipse">
                <a:avLst/>
              </a:prstGeom>
              <a:solidFill>
                <a:srgbClr val="A6C7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3" name="Oval 122">
                <a:extLst>
                  <a:ext uri="{FF2B5EF4-FFF2-40B4-BE49-F238E27FC236}">
                    <a16:creationId xmlns:a16="http://schemas.microsoft.com/office/drawing/2014/main" id="{3624439E-C9F1-4A26-8FA3-3B4078DF90E9}"/>
                  </a:ext>
                </a:extLst>
              </p:cNvPr>
              <p:cNvSpPr/>
              <p:nvPr/>
            </p:nvSpPr>
            <p:spPr>
              <a:xfrm>
                <a:off x="2624341" y="2409726"/>
                <a:ext cx="218941" cy="218941"/>
              </a:xfrm>
              <a:prstGeom prst="ellipse">
                <a:avLst/>
              </a:prstGeom>
              <a:solidFill>
                <a:srgbClr val="A6C7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4" name="Oval 123">
                <a:extLst>
                  <a:ext uri="{FF2B5EF4-FFF2-40B4-BE49-F238E27FC236}">
                    <a16:creationId xmlns:a16="http://schemas.microsoft.com/office/drawing/2014/main" id="{70F44490-7FA9-4715-9A33-90A86E0C810D}"/>
                  </a:ext>
                </a:extLst>
              </p:cNvPr>
              <p:cNvSpPr/>
              <p:nvPr/>
            </p:nvSpPr>
            <p:spPr>
              <a:xfrm>
                <a:off x="2058209" y="2465253"/>
                <a:ext cx="218941" cy="218941"/>
              </a:xfrm>
              <a:prstGeom prst="ellipse">
                <a:avLst/>
              </a:prstGeom>
              <a:solidFill>
                <a:srgbClr val="557D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5" name="Oval 124">
                <a:extLst>
                  <a:ext uri="{FF2B5EF4-FFF2-40B4-BE49-F238E27FC236}">
                    <a16:creationId xmlns:a16="http://schemas.microsoft.com/office/drawing/2014/main" id="{C9CD6720-44CD-49AE-AB99-ADEFCF6D8CF6}"/>
                  </a:ext>
                </a:extLst>
              </p:cNvPr>
              <p:cNvSpPr/>
              <p:nvPr/>
            </p:nvSpPr>
            <p:spPr>
              <a:xfrm>
                <a:off x="3190473" y="2400253"/>
                <a:ext cx="218941" cy="218941"/>
              </a:xfrm>
              <a:prstGeom prst="ellipse">
                <a:avLst/>
              </a:prstGeom>
              <a:solidFill>
                <a:srgbClr val="557D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6" name="Oval 125">
                <a:extLst>
                  <a:ext uri="{FF2B5EF4-FFF2-40B4-BE49-F238E27FC236}">
                    <a16:creationId xmlns:a16="http://schemas.microsoft.com/office/drawing/2014/main" id="{32644A6A-5F5D-4F55-89DE-FF9DA3F08FEE}"/>
                  </a:ext>
                </a:extLst>
              </p:cNvPr>
              <p:cNvSpPr/>
              <p:nvPr/>
            </p:nvSpPr>
            <p:spPr>
              <a:xfrm>
                <a:off x="3802212" y="2724578"/>
                <a:ext cx="218941" cy="218941"/>
              </a:xfrm>
              <a:prstGeom prst="ellipse">
                <a:avLst/>
              </a:prstGeom>
              <a:solidFill>
                <a:srgbClr val="A6C7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93" name="Group 92">
              <a:extLst>
                <a:ext uri="{FF2B5EF4-FFF2-40B4-BE49-F238E27FC236}">
                  <a16:creationId xmlns:a16="http://schemas.microsoft.com/office/drawing/2014/main" id="{0333B1DD-5639-4C18-BB1A-C5F44A97097C}"/>
                </a:ext>
              </a:extLst>
            </p:cNvPr>
            <p:cNvGrpSpPr/>
            <p:nvPr/>
          </p:nvGrpSpPr>
          <p:grpSpPr>
            <a:xfrm>
              <a:off x="2401129" y="2034905"/>
              <a:ext cx="1069806" cy="234236"/>
              <a:chOff x="2250644" y="5167222"/>
              <a:chExt cx="1069806" cy="234236"/>
            </a:xfrm>
          </p:grpSpPr>
          <p:sp>
            <p:nvSpPr>
              <p:cNvPr id="98" name="Oval 97">
                <a:extLst>
                  <a:ext uri="{FF2B5EF4-FFF2-40B4-BE49-F238E27FC236}">
                    <a16:creationId xmlns:a16="http://schemas.microsoft.com/office/drawing/2014/main" id="{3EFD177D-BB98-484B-A47D-CB5B6AD0AD1C}"/>
                  </a:ext>
                </a:extLst>
              </p:cNvPr>
              <p:cNvSpPr/>
              <p:nvPr/>
            </p:nvSpPr>
            <p:spPr>
              <a:xfrm>
                <a:off x="2250644" y="5182517"/>
                <a:ext cx="218941" cy="218941"/>
              </a:xfrm>
              <a:prstGeom prst="ellipse">
                <a:avLst/>
              </a:prstGeom>
              <a:solidFill>
                <a:srgbClr val="A6C7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0" name="Oval 99">
                <a:extLst>
                  <a:ext uri="{FF2B5EF4-FFF2-40B4-BE49-F238E27FC236}">
                    <a16:creationId xmlns:a16="http://schemas.microsoft.com/office/drawing/2014/main" id="{687AC800-B5B8-44A7-99D1-C41FDC423CAB}"/>
                  </a:ext>
                </a:extLst>
              </p:cNvPr>
              <p:cNvSpPr/>
              <p:nvPr/>
            </p:nvSpPr>
            <p:spPr>
              <a:xfrm>
                <a:off x="3101509" y="5167222"/>
                <a:ext cx="218941" cy="218941"/>
              </a:xfrm>
              <a:prstGeom prst="ellipse">
                <a:avLst/>
              </a:prstGeom>
              <a:solidFill>
                <a:srgbClr val="A6C7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spTree>
    <p:custDataLst>
      <p:tags r:id="rId1"/>
    </p:custDataLst>
    <p:extLst>
      <p:ext uri="{BB962C8B-B14F-4D97-AF65-F5344CB8AC3E}">
        <p14:creationId xmlns:p14="http://schemas.microsoft.com/office/powerpoint/2010/main" val="2439518185"/>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bg/>
                                          </p:spTgt>
                                        </p:tgtEl>
                                        <p:attrNameLst>
                                          <p:attrName>style.visibility</p:attrName>
                                        </p:attrNameLst>
                                      </p:cBhvr>
                                      <p:to>
                                        <p:strVal val="visible"/>
                                      </p:to>
                                    </p:set>
                                    <p:animEffect transition="in" filter="fade">
                                      <p:cBhvr>
                                        <p:cTn id="7" dur="500"/>
                                        <p:tgtEl>
                                          <p:spTgt spid="17">
                                            <p:bg/>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7">
                                            <p:txEl>
                                              <p:pRg st="0" end="0"/>
                                            </p:txEl>
                                          </p:spTgt>
                                        </p:tgtEl>
                                        <p:attrNameLst>
                                          <p:attrName>style.visibility</p:attrName>
                                        </p:attrNameLst>
                                      </p:cBhvr>
                                      <p:to>
                                        <p:strVal val="visible"/>
                                      </p:to>
                                    </p:set>
                                    <p:animEffect transition="in" filter="fade">
                                      <p:cBhvr>
                                        <p:cTn id="12" dur="500"/>
                                        <p:tgtEl>
                                          <p:spTgt spid="17">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7">
                                            <p:txEl>
                                              <p:pRg st="1" end="1"/>
                                            </p:txEl>
                                          </p:spTgt>
                                        </p:tgtEl>
                                        <p:attrNameLst>
                                          <p:attrName>style.visibility</p:attrName>
                                        </p:attrNameLst>
                                      </p:cBhvr>
                                      <p:to>
                                        <p:strVal val="visible"/>
                                      </p:to>
                                    </p:set>
                                    <p:animEffect transition="in" filter="fade">
                                      <p:cBhvr>
                                        <p:cTn id="17" dur="500"/>
                                        <p:tgtEl>
                                          <p:spTgt spid="1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uiExpand="1" build="p"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header">
            <a:extLst>
              <a:ext uri="{FF2B5EF4-FFF2-40B4-BE49-F238E27FC236}">
                <a16:creationId xmlns:a16="http://schemas.microsoft.com/office/drawing/2014/main" id="{E216B21A-68AA-E28F-1ED8-D79135148729}"/>
              </a:ext>
            </a:extLst>
          </p:cNvPr>
          <p:cNvGrpSpPr/>
          <p:nvPr/>
        </p:nvGrpSpPr>
        <p:grpSpPr>
          <a:xfrm>
            <a:off x="-1235" y="-815"/>
            <a:ext cx="6831385" cy="611122"/>
            <a:chOff x="-1235" y="-815"/>
            <a:chExt cx="6831385" cy="611122"/>
          </a:xfrm>
        </p:grpSpPr>
        <p:sp>
          <p:nvSpPr>
            <p:cNvPr id="20" name="TextBox 19">
              <a:extLst>
                <a:ext uri="{FF2B5EF4-FFF2-40B4-BE49-F238E27FC236}">
                  <a16:creationId xmlns:a16="http://schemas.microsoft.com/office/drawing/2014/main" id="{D43D8187-3F54-29A0-47BF-D2FFEE1F55ED}"/>
                </a:ext>
              </a:extLst>
            </p:cNvPr>
            <p:cNvSpPr txBox="1"/>
            <p:nvPr/>
          </p:nvSpPr>
          <p:spPr>
            <a:xfrm>
              <a:off x="734150" y="21482"/>
              <a:ext cx="6096000" cy="584775"/>
            </a:xfrm>
            <a:prstGeom prst="rect">
              <a:avLst/>
            </a:prstGeom>
            <a:noFill/>
          </p:spPr>
          <p:txBody>
            <a:bodyPr wrap="square">
              <a:spAutoFit/>
            </a:bodyPr>
            <a:lstStyle/>
            <a:p>
              <a:r>
                <a:rPr lang="en-GB" sz="3200" dirty="0">
                  <a:solidFill>
                    <a:srgbClr val="595959"/>
                  </a:solidFill>
                </a:rPr>
                <a:t>1. Sample of facilities</a:t>
              </a:r>
            </a:p>
          </p:txBody>
        </p:sp>
        <p:pic>
          <p:nvPicPr>
            <p:cNvPr id="21" name="Picture 20">
              <a:extLst>
                <a:ext uri="{FF2B5EF4-FFF2-40B4-BE49-F238E27FC236}">
                  <a16:creationId xmlns:a16="http://schemas.microsoft.com/office/drawing/2014/main" id="{B11C2849-6A91-B650-FDA0-1FFD204ECDE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rot="5400000">
              <a:off x="-1522" y="-528"/>
              <a:ext cx="611122" cy="610548"/>
            </a:xfrm>
            <a:prstGeom prst="rect">
              <a:avLst/>
            </a:prstGeom>
          </p:spPr>
        </p:pic>
      </p:grpSp>
      <p:sp>
        <p:nvSpPr>
          <p:cNvPr id="103" name="TextBox 102">
            <a:extLst>
              <a:ext uri="{FF2B5EF4-FFF2-40B4-BE49-F238E27FC236}">
                <a16:creationId xmlns:a16="http://schemas.microsoft.com/office/drawing/2014/main" id="{18FC9205-266D-4368-A5C6-23EA00C91055}"/>
              </a:ext>
            </a:extLst>
          </p:cNvPr>
          <p:cNvSpPr txBox="1"/>
          <p:nvPr/>
        </p:nvSpPr>
        <p:spPr>
          <a:xfrm>
            <a:off x="5946276" y="2382669"/>
            <a:ext cx="5908244" cy="760401"/>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2400" dirty="0">
                <a:solidFill>
                  <a:schemeClr val="tx1">
                    <a:lumMod val="65000"/>
                    <a:lumOff val="35000"/>
                  </a:schemeClr>
                </a:solidFill>
              </a:rPr>
              <a:t>Depending on the sample size and methods used, the sample can provide:</a:t>
            </a:r>
          </a:p>
        </p:txBody>
      </p:sp>
      <p:sp>
        <p:nvSpPr>
          <p:cNvPr id="110" name="bulletText2">
            <a:extLst>
              <a:ext uri="{FF2B5EF4-FFF2-40B4-BE49-F238E27FC236}">
                <a16:creationId xmlns:a16="http://schemas.microsoft.com/office/drawing/2014/main" id="{922E60FC-E97A-484C-84D6-C7BA7283DD07}"/>
              </a:ext>
            </a:extLst>
          </p:cNvPr>
          <p:cNvSpPr txBox="1"/>
          <p:nvPr/>
        </p:nvSpPr>
        <p:spPr>
          <a:xfrm>
            <a:off x="6738479" y="3451650"/>
            <a:ext cx="4992747" cy="428002"/>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2400" dirty="0">
                <a:solidFill>
                  <a:schemeClr val="tx1">
                    <a:lumMod val="65000"/>
                    <a:lumOff val="35000"/>
                  </a:schemeClr>
                </a:solidFill>
              </a:rPr>
              <a:t>national level estimates</a:t>
            </a:r>
          </a:p>
        </p:txBody>
      </p:sp>
      <p:sp>
        <p:nvSpPr>
          <p:cNvPr id="111" name="bulletText3">
            <a:extLst>
              <a:ext uri="{FF2B5EF4-FFF2-40B4-BE49-F238E27FC236}">
                <a16:creationId xmlns:a16="http://schemas.microsoft.com/office/drawing/2014/main" id="{367A95D4-C6E6-4939-8725-BB44A1769A81}"/>
              </a:ext>
            </a:extLst>
          </p:cNvPr>
          <p:cNvSpPr txBox="1"/>
          <p:nvPr/>
        </p:nvSpPr>
        <p:spPr>
          <a:xfrm>
            <a:off x="6738480" y="4237305"/>
            <a:ext cx="4949817" cy="428002"/>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2400" dirty="0">
                <a:solidFill>
                  <a:schemeClr val="tx1">
                    <a:lumMod val="65000"/>
                    <a:lumOff val="35000"/>
                  </a:schemeClr>
                </a:solidFill>
              </a:rPr>
              <a:t>subnational level estimates</a:t>
            </a:r>
            <a:endParaRPr lang="en-GB" sz="2400" b="1" dirty="0">
              <a:solidFill>
                <a:schemeClr val="tx1">
                  <a:lumMod val="65000"/>
                  <a:lumOff val="35000"/>
                </a:schemeClr>
              </a:solidFill>
            </a:endParaRPr>
          </a:p>
        </p:txBody>
      </p:sp>
      <p:pic>
        <p:nvPicPr>
          <p:cNvPr id="112" name="bullet2">
            <a:extLst>
              <a:ext uri="{FF2B5EF4-FFF2-40B4-BE49-F238E27FC236}">
                <a16:creationId xmlns:a16="http://schemas.microsoft.com/office/drawing/2014/main" id="{F5B5ECB1-0389-4534-B7CB-778159355D7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20449" y="3595251"/>
            <a:ext cx="117692" cy="122400"/>
          </a:xfrm>
          <a:prstGeom prst="rect">
            <a:avLst/>
          </a:prstGeom>
        </p:spPr>
      </p:pic>
      <p:pic>
        <p:nvPicPr>
          <p:cNvPr id="113" name="bullet3">
            <a:extLst>
              <a:ext uri="{FF2B5EF4-FFF2-40B4-BE49-F238E27FC236}">
                <a16:creationId xmlns:a16="http://schemas.microsoft.com/office/drawing/2014/main" id="{78EBE40C-A1C9-4729-BD50-7E0F99CBDEA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20020" y="4395462"/>
            <a:ext cx="117692" cy="122400"/>
          </a:xfrm>
          <a:prstGeom prst="rect">
            <a:avLst/>
          </a:prstGeom>
        </p:spPr>
      </p:pic>
      <p:sp>
        <p:nvSpPr>
          <p:cNvPr id="89" name="sampleArrow">
            <a:extLst>
              <a:ext uri="{FF2B5EF4-FFF2-40B4-BE49-F238E27FC236}">
                <a16:creationId xmlns:a16="http://schemas.microsoft.com/office/drawing/2014/main" id="{933A827A-4427-46F6-A0C4-6B14AFE608B1}"/>
              </a:ext>
            </a:extLst>
          </p:cNvPr>
          <p:cNvSpPr/>
          <p:nvPr/>
        </p:nvSpPr>
        <p:spPr>
          <a:xfrm>
            <a:off x="3082767" y="3527630"/>
            <a:ext cx="1171716" cy="186559"/>
          </a:xfrm>
          <a:prstGeom prst="rightArrow">
            <a:avLst/>
          </a:prstGeom>
          <a:solidFill>
            <a:srgbClr val="557D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0" name="Circle 1">
            <a:extLst>
              <a:ext uri="{FF2B5EF4-FFF2-40B4-BE49-F238E27FC236}">
                <a16:creationId xmlns:a16="http://schemas.microsoft.com/office/drawing/2014/main" id="{571B5ABB-0545-4BDD-97C8-14D2CB836E21}"/>
              </a:ext>
            </a:extLst>
          </p:cNvPr>
          <p:cNvSpPr/>
          <p:nvPr/>
        </p:nvSpPr>
        <p:spPr>
          <a:xfrm>
            <a:off x="658591" y="2070628"/>
            <a:ext cx="3158987" cy="3158987"/>
          </a:xfrm>
          <a:prstGeom prst="ellipse">
            <a:avLst/>
          </a:prstGeom>
          <a:solidFill>
            <a:srgbClr val="CBEB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91" name="sample alone">
            <a:extLst>
              <a:ext uri="{FF2B5EF4-FFF2-40B4-BE49-F238E27FC236}">
                <a16:creationId xmlns:a16="http://schemas.microsoft.com/office/drawing/2014/main" id="{0F8E2618-5E6B-46E7-B92B-9B154C54AD50}"/>
              </a:ext>
            </a:extLst>
          </p:cNvPr>
          <p:cNvGrpSpPr/>
          <p:nvPr/>
        </p:nvGrpSpPr>
        <p:grpSpPr>
          <a:xfrm>
            <a:off x="4257316" y="2957770"/>
            <a:ext cx="1340857" cy="1310970"/>
            <a:chOff x="5110092" y="2579462"/>
            <a:chExt cx="1589171" cy="1553749"/>
          </a:xfrm>
        </p:grpSpPr>
        <p:sp>
          <p:nvSpPr>
            <p:cNvPr id="92" name="sampleCircle2">
              <a:extLst>
                <a:ext uri="{FF2B5EF4-FFF2-40B4-BE49-F238E27FC236}">
                  <a16:creationId xmlns:a16="http://schemas.microsoft.com/office/drawing/2014/main" id="{9959E2FC-45EC-4571-9D95-545EC34BCE69}"/>
                </a:ext>
              </a:extLst>
            </p:cNvPr>
            <p:cNvSpPr/>
            <p:nvPr/>
          </p:nvSpPr>
          <p:spPr>
            <a:xfrm>
              <a:off x="5110092" y="2579462"/>
              <a:ext cx="1589171" cy="1553749"/>
            </a:xfrm>
            <a:prstGeom prst="ellipse">
              <a:avLst/>
            </a:prstGeom>
            <a:solidFill>
              <a:srgbClr val="77AA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93" name="sampleGroup2">
              <a:extLst>
                <a:ext uri="{FF2B5EF4-FFF2-40B4-BE49-F238E27FC236}">
                  <a16:creationId xmlns:a16="http://schemas.microsoft.com/office/drawing/2014/main" id="{D7FF9E67-52D9-4792-A231-20C5BD992DA5}"/>
                </a:ext>
              </a:extLst>
            </p:cNvPr>
            <p:cNvGrpSpPr/>
            <p:nvPr/>
          </p:nvGrpSpPr>
          <p:grpSpPr>
            <a:xfrm>
              <a:off x="5391356" y="2840803"/>
              <a:ext cx="1047794" cy="993173"/>
              <a:chOff x="2498315" y="2855424"/>
              <a:chExt cx="1047794" cy="993173"/>
            </a:xfrm>
          </p:grpSpPr>
          <p:sp>
            <p:nvSpPr>
              <p:cNvPr id="94" name="Oval 93">
                <a:extLst>
                  <a:ext uri="{FF2B5EF4-FFF2-40B4-BE49-F238E27FC236}">
                    <a16:creationId xmlns:a16="http://schemas.microsoft.com/office/drawing/2014/main" id="{9733A6A8-0BA6-43C9-B8C0-8727ED1C43C3}"/>
                  </a:ext>
                </a:extLst>
              </p:cNvPr>
              <p:cNvSpPr/>
              <p:nvPr/>
            </p:nvSpPr>
            <p:spPr>
              <a:xfrm>
                <a:off x="2669422" y="2855424"/>
                <a:ext cx="218941" cy="218941"/>
              </a:xfrm>
              <a:prstGeom prst="ellipse">
                <a:avLst/>
              </a:prstGeom>
              <a:solidFill>
                <a:srgbClr val="557D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5" name="Oval 94">
                <a:extLst>
                  <a:ext uri="{FF2B5EF4-FFF2-40B4-BE49-F238E27FC236}">
                    <a16:creationId xmlns:a16="http://schemas.microsoft.com/office/drawing/2014/main" id="{DB5F4504-14D0-43DD-A2D1-195D0C80CFB0}"/>
                  </a:ext>
                </a:extLst>
              </p:cNvPr>
              <p:cNvSpPr/>
              <p:nvPr/>
            </p:nvSpPr>
            <p:spPr>
              <a:xfrm>
                <a:off x="3086791" y="2855424"/>
                <a:ext cx="218941" cy="218941"/>
              </a:xfrm>
              <a:prstGeom prst="ellipse">
                <a:avLst/>
              </a:prstGeom>
              <a:solidFill>
                <a:srgbClr val="557D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6" name="Oval 95">
                <a:extLst>
                  <a:ext uri="{FF2B5EF4-FFF2-40B4-BE49-F238E27FC236}">
                    <a16:creationId xmlns:a16="http://schemas.microsoft.com/office/drawing/2014/main" id="{8494352F-C650-420A-9190-22750FD92875}"/>
                  </a:ext>
                </a:extLst>
              </p:cNvPr>
              <p:cNvSpPr/>
              <p:nvPr/>
            </p:nvSpPr>
            <p:spPr>
              <a:xfrm>
                <a:off x="2498315" y="3247079"/>
                <a:ext cx="218941" cy="218941"/>
              </a:xfrm>
              <a:prstGeom prst="ellipse">
                <a:avLst/>
              </a:prstGeom>
              <a:solidFill>
                <a:srgbClr val="557D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7" name="Oval 96">
                <a:extLst>
                  <a:ext uri="{FF2B5EF4-FFF2-40B4-BE49-F238E27FC236}">
                    <a16:creationId xmlns:a16="http://schemas.microsoft.com/office/drawing/2014/main" id="{E83275D4-8143-4034-843F-0E804178F9FE}"/>
                  </a:ext>
                </a:extLst>
              </p:cNvPr>
              <p:cNvSpPr/>
              <p:nvPr/>
            </p:nvSpPr>
            <p:spPr>
              <a:xfrm>
                <a:off x="2912741" y="3247079"/>
                <a:ext cx="218941" cy="218941"/>
              </a:xfrm>
              <a:prstGeom prst="ellipse">
                <a:avLst/>
              </a:prstGeom>
              <a:solidFill>
                <a:srgbClr val="557D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3" name="Oval 152">
                <a:extLst>
                  <a:ext uri="{FF2B5EF4-FFF2-40B4-BE49-F238E27FC236}">
                    <a16:creationId xmlns:a16="http://schemas.microsoft.com/office/drawing/2014/main" id="{5D4F3ED0-E4BD-4DF3-A82C-1A900FF9C0A1}"/>
                  </a:ext>
                </a:extLst>
              </p:cNvPr>
              <p:cNvSpPr/>
              <p:nvPr/>
            </p:nvSpPr>
            <p:spPr>
              <a:xfrm>
                <a:off x="3327168" y="3247079"/>
                <a:ext cx="218941" cy="218941"/>
              </a:xfrm>
              <a:prstGeom prst="ellipse">
                <a:avLst/>
              </a:prstGeom>
              <a:solidFill>
                <a:srgbClr val="557D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4" name="Oval 153">
                <a:extLst>
                  <a:ext uri="{FF2B5EF4-FFF2-40B4-BE49-F238E27FC236}">
                    <a16:creationId xmlns:a16="http://schemas.microsoft.com/office/drawing/2014/main" id="{EF99086B-42C3-45F1-94EF-8429DF1B9BF8}"/>
                  </a:ext>
                </a:extLst>
              </p:cNvPr>
              <p:cNvSpPr/>
              <p:nvPr/>
            </p:nvSpPr>
            <p:spPr>
              <a:xfrm>
                <a:off x="2717256" y="3629656"/>
                <a:ext cx="218941" cy="218941"/>
              </a:xfrm>
              <a:prstGeom prst="ellipse">
                <a:avLst/>
              </a:prstGeom>
              <a:solidFill>
                <a:srgbClr val="557D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5" name="Oval 154">
                <a:extLst>
                  <a:ext uri="{FF2B5EF4-FFF2-40B4-BE49-F238E27FC236}">
                    <a16:creationId xmlns:a16="http://schemas.microsoft.com/office/drawing/2014/main" id="{B385256F-99C5-435E-81FD-AB4FA856D89C}"/>
                  </a:ext>
                </a:extLst>
              </p:cNvPr>
              <p:cNvSpPr/>
              <p:nvPr/>
            </p:nvSpPr>
            <p:spPr>
              <a:xfrm>
                <a:off x="3134625" y="3629656"/>
                <a:ext cx="218941" cy="218941"/>
              </a:xfrm>
              <a:prstGeom prst="ellipse">
                <a:avLst/>
              </a:prstGeom>
              <a:solidFill>
                <a:srgbClr val="557D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grpSp>
        <p:nvGrpSpPr>
          <p:cNvPr id="156" name="dots sample of larger NEW">
            <a:extLst>
              <a:ext uri="{FF2B5EF4-FFF2-40B4-BE49-F238E27FC236}">
                <a16:creationId xmlns:a16="http://schemas.microsoft.com/office/drawing/2014/main" id="{C3DD1A98-559D-4561-860E-FC1101BA2539}"/>
              </a:ext>
            </a:extLst>
          </p:cNvPr>
          <p:cNvGrpSpPr>
            <a:grpSpLocks noChangeAspect="1"/>
          </p:cNvGrpSpPr>
          <p:nvPr/>
        </p:nvGrpSpPr>
        <p:grpSpPr>
          <a:xfrm>
            <a:off x="816818" y="2191423"/>
            <a:ext cx="2778289" cy="2954415"/>
            <a:chOff x="1311406" y="2034905"/>
            <a:chExt cx="3305628" cy="3515184"/>
          </a:xfrm>
        </p:grpSpPr>
        <p:grpSp>
          <p:nvGrpSpPr>
            <p:cNvPr id="157" name="Group 156">
              <a:extLst>
                <a:ext uri="{FF2B5EF4-FFF2-40B4-BE49-F238E27FC236}">
                  <a16:creationId xmlns:a16="http://schemas.microsoft.com/office/drawing/2014/main" id="{B2DC7096-875E-4459-8180-1D2F870F6C0F}"/>
                </a:ext>
              </a:extLst>
            </p:cNvPr>
            <p:cNvGrpSpPr/>
            <p:nvPr/>
          </p:nvGrpSpPr>
          <p:grpSpPr>
            <a:xfrm>
              <a:off x="2526455" y="5182517"/>
              <a:ext cx="1227529" cy="367572"/>
              <a:chOff x="2526455" y="5182517"/>
              <a:chExt cx="1227529" cy="367572"/>
            </a:xfrm>
          </p:grpSpPr>
          <p:sp>
            <p:nvSpPr>
              <p:cNvPr id="203" name="Oval 202">
                <a:extLst>
                  <a:ext uri="{FF2B5EF4-FFF2-40B4-BE49-F238E27FC236}">
                    <a16:creationId xmlns:a16="http://schemas.microsoft.com/office/drawing/2014/main" id="{81F990F1-448E-44C4-9A60-B148F768F5EF}"/>
                  </a:ext>
                </a:extLst>
              </p:cNvPr>
              <p:cNvSpPr/>
              <p:nvPr/>
            </p:nvSpPr>
            <p:spPr>
              <a:xfrm>
                <a:off x="2526455" y="5211074"/>
                <a:ext cx="218941" cy="218941"/>
              </a:xfrm>
              <a:prstGeom prst="ellipse">
                <a:avLst/>
              </a:prstGeom>
              <a:solidFill>
                <a:srgbClr val="A6C7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4" name="Oval 203">
                <a:extLst>
                  <a:ext uri="{FF2B5EF4-FFF2-40B4-BE49-F238E27FC236}">
                    <a16:creationId xmlns:a16="http://schemas.microsoft.com/office/drawing/2014/main" id="{158B8BD8-D7E0-4DB3-BE81-EF5699F116DA}"/>
                  </a:ext>
                </a:extLst>
              </p:cNvPr>
              <p:cNvSpPr/>
              <p:nvPr/>
            </p:nvSpPr>
            <p:spPr>
              <a:xfrm>
                <a:off x="3021067" y="5331148"/>
                <a:ext cx="218941" cy="218941"/>
              </a:xfrm>
              <a:prstGeom prst="ellipse">
                <a:avLst/>
              </a:prstGeom>
              <a:solidFill>
                <a:srgbClr val="A6C7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5" name="Oval 204">
                <a:extLst>
                  <a:ext uri="{FF2B5EF4-FFF2-40B4-BE49-F238E27FC236}">
                    <a16:creationId xmlns:a16="http://schemas.microsoft.com/office/drawing/2014/main" id="{88401E28-1415-4A09-8723-7D58E7EE7E77}"/>
                  </a:ext>
                </a:extLst>
              </p:cNvPr>
              <p:cNvSpPr/>
              <p:nvPr/>
            </p:nvSpPr>
            <p:spPr>
              <a:xfrm>
                <a:off x="3535043" y="5182517"/>
                <a:ext cx="218941" cy="218941"/>
              </a:xfrm>
              <a:prstGeom prst="ellipse">
                <a:avLst/>
              </a:prstGeom>
              <a:solidFill>
                <a:srgbClr val="A6C7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58" name="Group 157">
              <a:extLst>
                <a:ext uri="{FF2B5EF4-FFF2-40B4-BE49-F238E27FC236}">
                  <a16:creationId xmlns:a16="http://schemas.microsoft.com/office/drawing/2014/main" id="{9B11991A-E92F-4466-B942-1012E211B58C}"/>
                </a:ext>
              </a:extLst>
            </p:cNvPr>
            <p:cNvGrpSpPr/>
            <p:nvPr/>
          </p:nvGrpSpPr>
          <p:grpSpPr>
            <a:xfrm>
              <a:off x="1823051" y="4735044"/>
              <a:ext cx="2370373" cy="423099"/>
              <a:chOff x="1823051" y="4763391"/>
              <a:chExt cx="2370373" cy="423099"/>
            </a:xfrm>
          </p:grpSpPr>
          <p:sp>
            <p:nvSpPr>
              <p:cNvPr id="198" name="Oval 197">
                <a:extLst>
                  <a:ext uri="{FF2B5EF4-FFF2-40B4-BE49-F238E27FC236}">
                    <a16:creationId xmlns:a16="http://schemas.microsoft.com/office/drawing/2014/main" id="{A37476DE-48FE-4B11-8C67-792D49ACFEEA}"/>
                  </a:ext>
                </a:extLst>
              </p:cNvPr>
              <p:cNvSpPr/>
              <p:nvPr/>
            </p:nvSpPr>
            <p:spPr>
              <a:xfrm>
                <a:off x="1823051" y="4967549"/>
                <a:ext cx="218941" cy="218941"/>
              </a:xfrm>
              <a:prstGeom prst="ellipse">
                <a:avLst/>
              </a:prstGeom>
              <a:solidFill>
                <a:srgbClr val="A6C7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9" name="Oval 198">
                <a:extLst>
                  <a:ext uri="{FF2B5EF4-FFF2-40B4-BE49-F238E27FC236}">
                    <a16:creationId xmlns:a16="http://schemas.microsoft.com/office/drawing/2014/main" id="{51FE1A00-727D-457E-90A6-5F8FA28266AE}"/>
                  </a:ext>
                </a:extLst>
              </p:cNvPr>
              <p:cNvSpPr/>
              <p:nvPr/>
            </p:nvSpPr>
            <p:spPr>
              <a:xfrm>
                <a:off x="2443599" y="4821785"/>
                <a:ext cx="218941" cy="218941"/>
              </a:xfrm>
              <a:prstGeom prst="ellipse">
                <a:avLst/>
              </a:prstGeom>
              <a:solidFill>
                <a:srgbClr val="557D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0" name="Oval 199">
                <a:extLst>
                  <a:ext uri="{FF2B5EF4-FFF2-40B4-BE49-F238E27FC236}">
                    <a16:creationId xmlns:a16="http://schemas.microsoft.com/office/drawing/2014/main" id="{61C9B8D1-5F54-4D8B-A25D-1149B26E5F10}"/>
                  </a:ext>
                </a:extLst>
              </p:cNvPr>
              <p:cNvSpPr/>
              <p:nvPr/>
            </p:nvSpPr>
            <p:spPr>
              <a:xfrm>
                <a:off x="2924880" y="4869284"/>
                <a:ext cx="218941" cy="218941"/>
              </a:xfrm>
              <a:prstGeom prst="ellipse">
                <a:avLst/>
              </a:prstGeom>
              <a:solidFill>
                <a:srgbClr val="A6C7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1" name="Oval 200">
                <a:extLst>
                  <a:ext uri="{FF2B5EF4-FFF2-40B4-BE49-F238E27FC236}">
                    <a16:creationId xmlns:a16="http://schemas.microsoft.com/office/drawing/2014/main" id="{5640509A-815D-4EDB-876E-FE4A88E7C0E9}"/>
                  </a:ext>
                </a:extLst>
              </p:cNvPr>
              <p:cNvSpPr/>
              <p:nvPr/>
            </p:nvSpPr>
            <p:spPr>
              <a:xfrm>
                <a:off x="3524789" y="4763391"/>
                <a:ext cx="218941" cy="218941"/>
              </a:xfrm>
              <a:prstGeom prst="ellipse">
                <a:avLst/>
              </a:prstGeom>
              <a:solidFill>
                <a:srgbClr val="A6C7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2" name="Oval 201">
                <a:extLst>
                  <a:ext uri="{FF2B5EF4-FFF2-40B4-BE49-F238E27FC236}">
                    <a16:creationId xmlns:a16="http://schemas.microsoft.com/office/drawing/2014/main" id="{DF390BB9-15D6-421E-A7A3-878589748E72}"/>
                  </a:ext>
                </a:extLst>
              </p:cNvPr>
              <p:cNvSpPr/>
              <p:nvPr/>
            </p:nvSpPr>
            <p:spPr>
              <a:xfrm>
                <a:off x="3974483" y="4763391"/>
                <a:ext cx="218941" cy="218941"/>
              </a:xfrm>
              <a:prstGeom prst="ellipse">
                <a:avLst/>
              </a:prstGeom>
              <a:solidFill>
                <a:srgbClr val="557D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59" name="Group 158">
              <a:extLst>
                <a:ext uri="{FF2B5EF4-FFF2-40B4-BE49-F238E27FC236}">
                  <a16:creationId xmlns:a16="http://schemas.microsoft.com/office/drawing/2014/main" id="{F6683BF9-751B-4514-8CEF-761BD8AB3CCF}"/>
                </a:ext>
              </a:extLst>
            </p:cNvPr>
            <p:cNvGrpSpPr/>
            <p:nvPr/>
          </p:nvGrpSpPr>
          <p:grpSpPr>
            <a:xfrm>
              <a:off x="1392495" y="3825581"/>
              <a:ext cx="3084567" cy="838970"/>
              <a:chOff x="1392495" y="3911416"/>
              <a:chExt cx="3084567" cy="838970"/>
            </a:xfrm>
          </p:grpSpPr>
          <p:sp>
            <p:nvSpPr>
              <p:cNvPr id="192" name="Oval 191">
                <a:extLst>
                  <a:ext uri="{FF2B5EF4-FFF2-40B4-BE49-F238E27FC236}">
                    <a16:creationId xmlns:a16="http://schemas.microsoft.com/office/drawing/2014/main" id="{D4E53956-F958-4393-8A08-12D344AEAB2D}"/>
                  </a:ext>
                </a:extLst>
              </p:cNvPr>
              <p:cNvSpPr/>
              <p:nvPr/>
            </p:nvSpPr>
            <p:spPr>
              <a:xfrm>
                <a:off x="1392495" y="3915595"/>
                <a:ext cx="218941" cy="218941"/>
              </a:xfrm>
              <a:prstGeom prst="ellipse">
                <a:avLst/>
              </a:prstGeom>
              <a:solidFill>
                <a:srgbClr val="A6C7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3" name="Oval 192">
                <a:extLst>
                  <a:ext uri="{FF2B5EF4-FFF2-40B4-BE49-F238E27FC236}">
                    <a16:creationId xmlns:a16="http://schemas.microsoft.com/office/drawing/2014/main" id="{FA6BE670-D41D-4B0D-BF0F-4F5ED7461C53}"/>
                  </a:ext>
                </a:extLst>
              </p:cNvPr>
              <p:cNvSpPr/>
              <p:nvPr/>
            </p:nvSpPr>
            <p:spPr>
              <a:xfrm>
                <a:off x="2029033" y="4531445"/>
                <a:ext cx="218941" cy="218941"/>
              </a:xfrm>
              <a:prstGeom prst="ellipse">
                <a:avLst/>
              </a:prstGeom>
              <a:solidFill>
                <a:srgbClr val="A6C7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4" name="Oval 193">
                <a:extLst>
                  <a:ext uri="{FF2B5EF4-FFF2-40B4-BE49-F238E27FC236}">
                    <a16:creationId xmlns:a16="http://schemas.microsoft.com/office/drawing/2014/main" id="{607F04C0-23CA-4736-8065-6E4C13EAE723}"/>
                  </a:ext>
                </a:extLst>
              </p:cNvPr>
              <p:cNvSpPr/>
              <p:nvPr/>
            </p:nvSpPr>
            <p:spPr>
              <a:xfrm>
                <a:off x="2401011" y="4373405"/>
                <a:ext cx="218941" cy="218941"/>
              </a:xfrm>
              <a:prstGeom prst="ellipse">
                <a:avLst/>
              </a:prstGeom>
              <a:solidFill>
                <a:srgbClr val="A6C7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5" name="Oval 194">
                <a:extLst>
                  <a:ext uri="{FF2B5EF4-FFF2-40B4-BE49-F238E27FC236}">
                    <a16:creationId xmlns:a16="http://schemas.microsoft.com/office/drawing/2014/main" id="{740D9D3D-4378-469E-B6C3-57345ACC077E}"/>
                  </a:ext>
                </a:extLst>
              </p:cNvPr>
              <p:cNvSpPr/>
              <p:nvPr/>
            </p:nvSpPr>
            <p:spPr>
              <a:xfrm>
                <a:off x="2956552" y="4232190"/>
                <a:ext cx="218941" cy="218941"/>
              </a:xfrm>
              <a:prstGeom prst="ellipse">
                <a:avLst/>
              </a:prstGeom>
              <a:solidFill>
                <a:srgbClr val="A6C7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6" name="Oval 195">
                <a:extLst>
                  <a:ext uri="{FF2B5EF4-FFF2-40B4-BE49-F238E27FC236}">
                    <a16:creationId xmlns:a16="http://schemas.microsoft.com/office/drawing/2014/main" id="{F39A79EB-5400-4BFB-B71A-E04B84CEF9F2}"/>
                  </a:ext>
                </a:extLst>
              </p:cNvPr>
              <p:cNvSpPr/>
              <p:nvPr/>
            </p:nvSpPr>
            <p:spPr>
              <a:xfrm>
                <a:off x="3862285" y="3911416"/>
                <a:ext cx="218941" cy="218941"/>
              </a:xfrm>
              <a:prstGeom prst="ellipse">
                <a:avLst/>
              </a:prstGeom>
              <a:solidFill>
                <a:srgbClr val="A6C7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7" name="Oval 196">
                <a:extLst>
                  <a:ext uri="{FF2B5EF4-FFF2-40B4-BE49-F238E27FC236}">
                    <a16:creationId xmlns:a16="http://schemas.microsoft.com/office/drawing/2014/main" id="{1BDAC34B-391D-430A-8192-DA19670B4BFD}"/>
                  </a:ext>
                </a:extLst>
              </p:cNvPr>
              <p:cNvSpPr/>
              <p:nvPr/>
            </p:nvSpPr>
            <p:spPr>
              <a:xfrm>
                <a:off x="4258121" y="4373405"/>
                <a:ext cx="218941" cy="218941"/>
              </a:xfrm>
              <a:prstGeom prst="ellipse">
                <a:avLst/>
              </a:prstGeom>
              <a:solidFill>
                <a:srgbClr val="A6C7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60" name="Group 159">
              <a:extLst>
                <a:ext uri="{FF2B5EF4-FFF2-40B4-BE49-F238E27FC236}">
                  <a16:creationId xmlns:a16="http://schemas.microsoft.com/office/drawing/2014/main" id="{2926346D-6A17-4230-A376-7239C9453697}"/>
                </a:ext>
              </a:extLst>
            </p:cNvPr>
            <p:cNvGrpSpPr/>
            <p:nvPr/>
          </p:nvGrpSpPr>
          <p:grpSpPr>
            <a:xfrm>
              <a:off x="1518771" y="3270940"/>
              <a:ext cx="3073219" cy="1351784"/>
              <a:chOff x="1518771" y="3348300"/>
              <a:chExt cx="3073219" cy="1351784"/>
            </a:xfrm>
          </p:grpSpPr>
          <p:sp>
            <p:nvSpPr>
              <p:cNvPr id="186" name="Oval 185">
                <a:extLst>
                  <a:ext uri="{FF2B5EF4-FFF2-40B4-BE49-F238E27FC236}">
                    <a16:creationId xmlns:a16="http://schemas.microsoft.com/office/drawing/2014/main" id="{DD7DA9F1-5418-4AAD-8824-A78D46D834F9}"/>
                  </a:ext>
                </a:extLst>
              </p:cNvPr>
              <p:cNvSpPr/>
              <p:nvPr/>
            </p:nvSpPr>
            <p:spPr>
              <a:xfrm>
                <a:off x="4373049" y="3917456"/>
                <a:ext cx="218941" cy="218941"/>
              </a:xfrm>
              <a:prstGeom prst="ellipse">
                <a:avLst/>
              </a:prstGeom>
              <a:solidFill>
                <a:srgbClr val="A6C7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7" name="Oval 186">
                <a:extLst>
                  <a:ext uri="{FF2B5EF4-FFF2-40B4-BE49-F238E27FC236}">
                    <a16:creationId xmlns:a16="http://schemas.microsoft.com/office/drawing/2014/main" id="{CA5DE8A4-AB50-4E90-A337-216E6CA6ED0D}"/>
                  </a:ext>
                </a:extLst>
              </p:cNvPr>
              <p:cNvSpPr/>
              <p:nvPr/>
            </p:nvSpPr>
            <p:spPr>
              <a:xfrm>
                <a:off x="1518771" y="4481143"/>
                <a:ext cx="218941" cy="218941"/>
              </a:xfrm>
              <a:prstGeom prst="ellipse">
                <a:avLst/>
              </a:prstGeom>
              <a:solidFill>
                <a:srgbClr val="A6C7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8" name="Oval 187">
                <a:extLst>
                  <a:ext uri="{FF2B5EF4-FFF2-40B4-BE49-F238E27FC236}">
                    <a16:creationId xmlns:a16="http://schemas.microsoft.com/office/drawing/2014/main" id="{944F27A2-742F-4CE6-9331-26DFCFC25135}"/>
                  </a:ext>
                </a:extLst>
              </p:cNvPr>
              <p:cNvSpPr/>
              <p:nvPr/>
            </p:nvSpPr>
            <p:spPr>
              <a:xfrm>
                <a:off x="1989792" y="3962967"/>
                <a:ext cx="218941" cy="218941"/>
              </a:xfrm>
              <a:prstGeom prst="ellipse">
                <a:avLst/>
              </a:prstGeom>
              <a:solidFill>
                <a:srgbClr val="557D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89" name="Oval 188">
                <a:extLst>
                  <a:ext uri="{FF2B5EF4-FFF2-40B4-BE49-F238E27FC236}">
                    <a16:creationId xmlns:a16="http://schemas.microsoft.com/office/drawing/2014/main" id="{2836B511-8142-44DD-942F-55ECF9A56131}"/>
                  </a:ext>
                </a:extLst>
              </p:cNvPr>
              <p:cNvSpPr/>
              <p:nvPr/>
            </p:nvSpPr>
            <p:spPr>
              <a:xfrm>
                <a:off x="3852638" y="3348300"/>
                <a:ext cx="218941" cy="218941"/>
              </a:xfrm>
              <a:prstGeom prst="ellipse">
                <a:avLst/>
              </a:prstGeom>
              <a:solidFill>
                <a:srgbClr val="557D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0" name="Oval 189">
                <a:extLst>
                  <a:ext uri="{FF2B5EF4-FFF2-40B4-BE49-F238E27FC236}">
                    <a16:creationId xmlns:a16="http://schemas.microsoft.com/office/drawing/2014/main" id="{8BD06C3C-EF94-40B7-B14A-5AA4418B6B34}"/>
                  </a:ext>
                </a:extLst>
              </p:cNvPr>
              <p:cNvSpPr/>
              <p:nvPr/>
            </p:nvSpPr>
            <p:spPr>
              <a:xfrm>
                <a:off x="2651099" y="3917456"/>
                <a:ext cx="218941" cy="218941"/>
              </a:xfrm>
              <a:prstGeom prst="ellipse">
                <a:avLst/>
              </a:prstGeom>
              <a:solidFill>
                <a:srgbClr val="A6C7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1" name="Oval 190">
                <a:extLst>
                  <a:ext uri="{FF2B5EF4-FFF2-40B4-BE49-F238E27FC236}">
                    <a16:creationId xmlns:a16="http://schemas.microsoft.com/office/drawing/2014/main" id="{24F80C77-38D9-4099-8F6D-D49E0CDEBE8F}"/>
                  </a:ext>
                </a:extLst>
              </p:cNvPr>
              <p:cNvSpPr/>
              <p:nvPr/>
            </p:nvSpPr>
            <p:spPr>
              <a:xfrm>
                <a:off x="3257395" y="3902942"/>
                <a:ext cx="218941" cy="218941"/>
              </a:xfrm>
              <a:prstGeom prst="ellipse">
                <a:avLst/>
              </a:prstGeom>
              <a:solidFill>
                <a:srgbClr val="A6C7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61" name="Group 160">
              <a:extLst>
                <a:ext uri="{FF2B5EF4-FFF2-40B4-BE49-F238E27FC236}">
                  <a16:creationId xmlns:a16="http://schemas.microsoft.com/office/drawing/2014/main" id="{F27828BA-8517-4489-95FD-36AB30F3EBCE}"/>
                </a:ext>
              </a:extLst>
            </p:cNvPr>
            <p:cNvGrpSpPr/>
            <p:nvPr/>
          </p:nvGrpSpPr>
          <p:grpSpPr>
            <a:xfrm>
              <a:off x="1311406" y="3380411"/>
              <a:ext cx="3305628" cy="1413027"/>
              <a:chOff x="1311406" y="3452894"/>
              <a:chExt cx="3305628" cy="1413027"/>
            </a:xfrm>
          </p:grpSpPr>
          <p:sp>
            <p:nvSpPr>
              <p:cNvPr id="178" name="Oval 177">
                <a:extLst>
                  <a:ext uri="{FF2B5EF4-FFF2-40B4-BE49-F238E27FC236}">
                    <a16:creationId xmlns:a16="http://schemas.microsoft.com/office/drawing/2014/main" id="{E26BFB3B-48A8-4C72-9A6D-7D6BC086EEDC}"/>
                  </a:ext>
                </a:extLst>
              </p:cNvPr>
              <p:cNvSpPr/>
              <p:nvPr/>
            </p:nvSpPr>
            <p:spPr>
              <a:xfrm>
                <a:off x="1311406" y="3465105"/>
                <a:ext cx="218941" cy="218941"/>
              </a:xfrm>
              <a:prstGeom prst="ellipse">
                <a:avLst/>
              </a:prstGeom>
              <a:solidFill>
                <a:srgbClr val="A6C7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9" name="Oval 178">
                <a:extLst>
                  <a:ext uri="{FF2B5EF4-FFF2-40B4-BE49-F238E27FC236}">
                    <a16:creationId xmlns:a16="http://schemas.microsoft.com/office/drawing/2014/main" id="{7398C92E-C70A-486B-80B0-77D73443BFFA}"/>
                  </a:ext>
                </a:extLst>
              </p:cNvPr>
              <p:cNvSpPr/>
              <p:nvPr/>
            </p:nvSpPr>
            <p:spPr>
              <a:xfrm>
                <a:off x="1752361" y="3465105"/>
                <a:ext cx="218941" cy="218941"/>
              </a:xfrm>
              <a:prstGeom prst="ellipse">
                <a:avLst/>
              </a:prstGeom>
              <a:solidFill>
                <a:srgbClr val="A6C7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0" name="Oval 179">
                <a:extLst>
                  <a:ext uri="{FF2B5EF4-FFF2-40B4-BE49-F238E27FC236}">
                    <a16:creationId xmlns:a16="http://schemas.microsoft.com/office/drawing/2014/main" id="{C1DA08B0-D6E0-4E53-A46C-7D8C424F79D5}"/>
                  </a:ext>
                </a:extLst>
              </p:cNvPr>
              <p:cNvSpPr/>
              <p:nvPr/>
            </p:nvSpPr>
            <p:spPr>
              <a:xfrm>
                <a:off x="2315601" y="3527512"/>
                <a:ext cx="218941" cy="218941"/>
              </a:xfrm>
              <a:prstGeom prst="ellipse">
                <a:avLst/>
              </a:prstGeom>
              <a:solidFill>
                <a:srgbClr val="A6C7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1" name="Oval 180">
                <a:extLst>
                  <a:ext uri="{FF2B5EF4-FFF2-40B4-BE49-F238E27FC236}">
                    <a16:creationId xmlns:a16="http://schemas.microsoft.com/office/drawing/2014/main" id="{5D7A8CD6-9B46-4DBC-918E-5F0236423F84}"/>
                  </a:ext>
                </a:extLst>
              </p:cNvPr>
              <p:cNvSpPr/>
              <p:nvPr/>
            </p:nvSpPr>
            <p:spPr>
              <a:xfrm>
                <a:off x="3535042" y="4407167"/>
                <a:ext cx="218941" cy="218941"/>
              </a:xfrm>
              <a:prstGeom prst="ellipse">
                <a:avLst/>
              </a:prstGeom>
              <a:solidFill>
                <a:srgbClr val="A6C7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2" name="Oval 181">
                <a:extLst>
                  <a:ext uri="{FF2B5EF4-FFF2-40B4-BE49-F238E27FC236}">
                    <a16:creationId xmlns:a16="http://schemas.microsoft.com/office/drawing/2014/main" id="{1FF9298D-C396-4ACB-8B74-5AD6A02251F7}"/>
                  </a:ext>
                </a:extLst>
              </p:cNvPr>
              <p:cNvSpPr/>
              <p:nvPr/>
            </p:nvSpPr>
            <p:spPr>
              <a:xfrm>
                <a:off x="2900261" y="3452894"/>
                <a:ext cx="218941" cy="218941"/>
              </a:xfrm>
              <a:prstGeom prst="ellipse">
                <a:avLst/>
              </a:prstGeom>
              <a:solidFill>
                <a:srgbClr val="557D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3" name="Oval 182">
                <a:extLst>
                  <a:ext uri="{FF2B5EF4-FFF2-40B4-BE49-F238E27FC236}">
                    <a16:creationId xmlns:a16="http://schemas.microsoft.com/office/drawing/2014/main" id="{F82229A9-3A56-4368-9B05-2A9634CDD691}"/>
                  </a:ext>
                </a:extLst>
              </p:cNvPr>
              <p:cNvSpPr/>
              <p:nvPr/>
            </p:nvSpPr>
            <p:spPr>
              <a:xfrm>
                <a:off x="3359359" y="3498844"/>
                <a:ext cx="218941" cy="218941"/>
              </a:xfrm>
              <a:prstGeom prst="ellipse">
                <a:avLst/>
              </a:prstGeom>
              <a:solidFill>
                <a:srgbClr val="A6C7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4" name="Oval 183">
                <a:extLst>
                  <a:ext uri="{FF2B5EF4-FFF2-40B4-BE49-F238E27FC236}">
                    <a16:creationId xmlns:a16="http://schemas.microsoft.com/office/drawing/2014/main" id="{78B8638B-0E10-4A3A-982F-9D19949B900D}"/>
                  </a:ext>
                </a:extLst>
              </p:cNvPr>
              <p:cNvSpPr/>
              <p:nvPr/>
            </p:nvSpPr>
            <p:spPr>
              <a:xfrm>
                <a:off x="3190471" y="4646980"/>
                <a:ext cx="218941" cy="218941"/>
              </a:xfrm>
              <a:prstGeom prst="ellipse">
                <a:avLst/>
              </a:prstGeom>
              <a:solidFill>
                <a:srgbClr val="A6C7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5" name="Oval 184">
                <a:extLst>
                  <a:ext uri="{FF2B5EF4-FFF2-40B4-BE49-F238E27FC236}">
                    <a16:creationId xmlns:a16="http://schemas.microsoft.com/office/drawing/2014/main" id="{9CCA384E-A133-417D-9FA8-A02928D4BCD3}"/>
                  </a:ext>
                </a:extLst>
              </p:cNvPr>
              <p:cNvSpPr/>
              <p:nvPr/>
            </p:nvSpPr>
            <p:spPr>
              <a:xfrm>
                <a:off x="4398093" y="3465105"/>
                <a:ext cx="218941" cy="218941"/>
              </a:xfrm>
              <a:prstGeom prst="ellipse">
                <a:avLst/>
              </a:prstGeom>
              <a:solidFill>
                <a:srgbClr val="A6C7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62" name="Group 161">
              <a:extLst>
                <a:ext uri="{FF2B5EF4-FFF2-40B4-BE49-F238E27FC236}">
                  <a16:creationId xmlns:a16="http://schemas.microsoft.com/office/drawing/2014/main" id="{F0F9D68F-02CC-44A6-B4C5-0F3083253B49}"/>
                </a:ext>
              </a:extLst>
            </p:cNvPr>
            <p:cNvGrpSpPr/>
            <p:nvPr/>
          </p:nvGrpSpPr>
          <p:grpSpPr>
            <a:xfrm>
              <a:off x="1468458" y="2338454"/>
              <a:ext cx="2912847" cy="853071"/>
              <a:chOff x="1468458" y="2375755"/>
              <a:chExt cx="2912847" cy="853071"/>
            </a:xfrm>
          </p:grpSpPr>
          <p:sp>
            <p:nvSpPr>
              <p:cNvPr id="172" name="Oval 171">
                <a:extLst>
                  <a:ext uri="{FF2B5EF4-FFF2-40B4-BE49-F238E27FC236}">
                    <a16:creationId xmlns:a16="http://schemas.microsoft.com/office/drawing/2014/main" id="{26AB3FE2-58EB-4F8C-8562-3F705B905A30}"/>
                  </a:ext>
                </a:extLst>
              </p:cNvPr>
              <p:cNvSpPr/>
              <p:nvPr/>
            </p:nvSpPr>
            <p:spPr>
              <a:xfrm>
                <a:off x="1468458" y="2982449"/>
                <a:ext cx="218941" cy="218941"/>
              </a:xfrm>
              <a:prstGeom prst="ellipse">
                <a:avLst/>
              </a:prstGeom>
              <a:solidFill>
                <a:srgbClr val="A6C7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3" name="Oval 172">
                <a:extLst>
                  <a:ext uri="{FF2B5EF4-FFF2-40B4-BE49-F238E27FC236}">
                    <a16:creationId xmlns:a16="http://schemas.microsoft.com/office/drawing/2014/main" id="{54D0CE24-DAC4-4A34-94FF-A287BE3AB92E}"/>
                  </a:ext>
                </a:extLst>
              </p:cNvPr>
              <p:cNvSpPr/>
              <p:nvPr/>
            </p:nvSpPr>
            <p:spPr>
              <a:xfrm>
                <a:off x="1917442" y="2982449"/>
                <a:ext cx="218941" cy="218941"/>
              </a:xfrm>
              <a:prstGeom prst="ellipse">
                <a:avLst/>
              </a:prstGeom>
              <a:solidFill>
                <a:srgbClr val="A6C7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4" name="Oval 173">
                <a:extLst>
                  <a:ext uri="{FF2B5EF4-FFF2-40B4-BE49-F238E27FC236}">
                    <a16:creationId xmlns:a16="http://schemas.microsoft.com/office/drawing/2014/main" id="{7326A110-454D-493B-A2E2-9EAD2098D39E}"/>
                  </a:ext>
                </a:extLst>
              </p:cNvPr>
              <p:cNvSpPr/>
              <p:nvPr/>
            </p:nvSpPr>
            <p:spPr>
              <a:xfrm>
                <a:off x="2832031" y="3009885"/>
                <a:ext cx="218941" cy="218941"/>
              </a:xfrm>
              <a:prstGeom prst="ellipse">
                <a:avLst/>
              </a:prstGeom>
              <a:solidFill>
                <a:srgbClr val="A6C7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5" name="Oval 174">
                <a:extLst>
                  <a:ext uri="{FF2B5EF4-FFF2-40B4-BE49-F238E27FC236}">
                    <a16:creationId xmlns:a16="http://schemas.microsoft.com/office/drawing/2014/main" id="{E97674E2-675E-4779-8CF9-636C35995BB9}"/>
                  </a:ext>
                </a:extLst>
              </p:cNvPr>
              <p:cNvSpPr/>
              <p:nvPr/>
            </p:nvSpPr>
            <p:spPr>
              <a:xfrm>
                <a:off x="3351067" y="2884987"/>
                <a:ext cx="218941" cy="218941"/>
              </a:xfrm>
              <a:prstGeom prst="ellipse">
                <a:avLst/>
              </a:prstGeom>
              <a:solidFill>
                <a:srgbClr val="A6C7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6" name="Oval 175">
                <a:extLst>
                  <a:ext uri="{FF2B5EF4-FFF2-40B4-BE49-F238E27FC236}">
                    <a16:creationId xmlns:a16="http://schemas.microsoft.com/office/drawing/2014/main" id="{0B6DFEB1-B67F-486C-8B88-AE6F7BFCE61D}"/>
                  </a:ext>
                </a:extLst>
              </p:cNvPr>
              <p:cNvSpPr/>
              <p:nvPr/>
            </p:nvSpPr>
            <p:spPr>
              <a:xfrm>
                <a:off x="3820137" y="2375755"/>
                <a:ext cx="218941" cy="218941"/>
              </a:xfrm>
              <a:prstGeom prst="ellipse">
                <a:avLst/>
              </a:prstGeom>
              <a:solidFill>
                <a:srgbClr val="A6C7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7" name="Oval 176">
                <a:extLst>
                  <a:ext uri="{FF2B5EF4-FFF2-40B4-BE49-F238E27FC236}">
                    <a16:creationId xmlns:a16="http://schemas.microsoft.com/office/drawing/2014/main" id="{21836659-E2D5-488F-B793-4D44999A0DB7}"/>
                  </a:ext>
                </a:extLst>
              </p:cNvPr>
              <p:cNvSpPr/>
              <p:nvPr/>
            </p:nvSpPr>
            <p:spPr>
              <a:xfrm>
                <a:off x="4162364" y="2982449"/>
                <a:ext cx="218941" cy="218941"/>
              </a:xfrm>
              <a:prstGeom prst="ellipse">
                <a:avLst/>
              </a:prstGeom>
              <a:solidFill>
                <a:srgbClr val="A6C7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63" name="Group 162">
              <a:extLst>
                <a:ext uri="{FF2B5EF4-FFF2-40B4-BE49-F238E27FC236}">
                  <a16:creationId xmlns:a16="http://schemas.microsoft.com/office/drawing/2014/main" id="{DABDFC78-0DE9-40A3-BC1F-4DB803CCC8F2}"/>
                </a:ext>
              </a:extLst>
            </p:cNvPr>
            <p:cNvGrpSpPr/>
            <p:nvPr/>
          </p:nvGrpSpPr>
          <p:grpSpPr>
            <a:xfrm>
              <a:off x="1986938" y="2434126"/>
              <a:ext cx="1962944" cy="781868"/>
              <a:chOff x="2058209" y="2400253"/>
              <a:chExt cx="1962944" cy="781868"/>
            </a:xfrm>
          </p:grpSpPr>
          <p:sp>
            <p:nvSpPr>
              <p:cNvPr id="167" name="Oval 166">
                <a:extLst>
                  <a:ext uri="{FF2B5EF4-FFF2-40B4-BE49-F238E27FC236}">
                    <a16:creationId xmlns:a16="http://schemas.microsoft.com/office/drawing/2014/main" id="{D40065E6-4864-4C27-B388-42D6032343CF}"/>
                  </a:ext>
                </a:extLst>
              </p:cNvPr>
              <p:cNvSpPr/>
              <p:nvPr/>
            </p:nvSpPr>
            <p:spPr>
              <a:xfrm>
                <a:off x="2458971" y="2963180"/>
                <a:ext cx="218941" cy="218941"/>
              </a:xfrm>
              <a:prstGeom prst="ellipse">
                <a:avLst/>
              </a:prstGeom>
              <a:solidFill>
                <a:srgbClr val="A6C7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8" name="Oval 167">
                <a:extLst>
                  <a:ext uri="{FF2B5EF4-FFF2-40B4-BE49-F238E27FC236}">
                    <a16:creationId xmlns:a16="http://schemas.microsoft.com/office/drawing/2014/main" id="{72E0AD58-EB92-4A1C-AA5C-904CCEAAF10C}"/>
                  </a:ext>
                </a:extLst>
              </p:cNvPr>
              <p:cNvSpPr/>
              <p:nvPr/>
            </p:nvSpPr>
            <p:spPr>
              <a:xfrm>
                <a:off x="2624341" y="2409726"/>
                <a:ext cx="218941" cy="218941"/>
              </a:xfrm>
              <a:prstGeom prst="ellipse">
                <a:avLst/>
              </a:prstGeom>
              <a:solidFill>
                <a:srgbClr val="A6C7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9" name="Oval 168">
                <a:extLst>
                  <a:ext uri="{FF2B5EF4-FFF2-40B4-BE49-F238E27FC236}">
                    <a16:creationId xmlns:a16="http://schemas.microsoft.com/office/drawing/2014/main" id="{A022B46E-9A7F-4054-9676-C7B750775A78}"/>
                  </a:ext>
                </a:extLst>
              </p:cNvPr>
              <p:cNvSpPr/>
              <p:nvPr/>
            </p:nvSpPr>
            <p:spPr>
              <a:xfrm>
                <a:off x="2058209" y="2465253"/>
                <a:ext cx="218941" cy="218941"/>
              </a:xfrm>
              <a:prstGeom prst="ellipse">
                <a:avLst/>
              </a:prstGeom>
              <a:solidFill>
                <a:srgbClr val="557D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0" name="Oval 169">
                <a:extLst>
                  <a:ext uri="{FF2B5EF4-FFF2-40B4-BE49-F238E27FC236}">
                    <a16:creationId xmlns:a16="http://schemas.microsoft.com/office/drawing/2014/main" id="{8E7ADB10-BBD5-4F77-918E-F35A7379A26D}"/>
                  </a:ext>
                </a:extLst>
              </p:cNvPr>
              <p:cNvSpPr/>
              <p:nvPr/>
            </p:nvSpPr>
            <p:spPr>
              <a:xfrm>
                <a:off x="3190473" y="2400253"/>
                <a:ext cx="218941" cy="218941"/>
              </a:xfrm>
              <a:prstGeom prst="ellipse">
                <a:avLst/>
              </a:prstGeom>
              <a:solidFill>
                <a:srgbClr val="557D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1" name="Oval 170">
                <a:extLst>
                  <a:ext uri="{FF2B5EF4-FFF2-40B4-BE49-F238E27FC236}">
                    <a16:creationId xmlns:a16="http://schemas.microsoft.com/office/drawing/2014/main" id="{D64AD326-8072-43B9-91E2-70CAE85DA464}"/>
                  </a:ext>
                </a:extLst>
              </p:cNvPr>
              <p:cNvSpPr/>
              <p:nvPr/>
            </p:nvSpPr>
            <p:spPr>
              <a:xfrm>
                <a:off x="3802212" y="2724578"/>
                <a:ext cx="218941" cy="218941"/>
              </a:xfrm>
              <a:prstGeom prst="ellipse">
                <a:avLst/>
              </a:prstGeom>
              <a:solidFill>
                <a:srgbClr val="A6C7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64" name="Group 163">
              <a:extLst>
                <a:ext uri="{FF2B5EF4-FFF2-40B4-BE49-F238E27FC236}">
                  <a16:creationId xmlns:a16="http://schemas.microsoft.com/office/drawing/2014/main" id="{708508A5-4980-4878-9E8E-64340614CC99}"/>
                </a:ext>
              </a:extLst>
            </p:cNvPr>
            <p:cNvGrpSpPr/>
            <p:nvPr/>
          </p:nvGrpSpPr>
          <p:grpSpPr>
            <a:xfrm>
              <a:off x="2401129" y="2034905"/>
              <a:ext cx="1069806" cy="234236"/>
              <a:chOff x="2250644" y="5167222"/>
              <a:chExt cx="1069806" cy="234236"/>
            </a:xfrm>
          </p:grpSpPr>
          <p:sp>
            <p:nvSpPr>
              <p:cNvPr id="165" name="Oval 164">
                <a:extLst>
                  <a:ext uri="{FF2B5EF4-FFF2-40B4-BE49-F238E27FC236}">
                    <a16:creationId xmlns:a16="http://schemas.microsoft.com/office/drawing/2014/main" id="{2C79D223-FA7A-48CE-844D-E387DFB14BB4}"/>
                  </a:ext>
                </a:extLst>
              </p:cNvPr>
              <p:cNvSpPr/>
              <p:nvPr/>
            </p:nvSpPr>
            <p:spPr>
              <a:xfrm>
                <a:off x="2250644" y="5182517"/>
                <a:ext cx="218941" cy="218941"/>
              </a:xfrm>
              <a:prstGeom prst="ellipse">
                <a:avLst/>
              </a:prstGeom>
              <a:solidFill>
                <a:srgbClr val="A6C7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6" name="Oval 165">
                <a:extLst>
                  <a:ext uri="{FF2B5EF4-FFF2-40B4-BE49-F238E27FC236}">
                    <a16:creationId xmlns:a16="http://schemas.microsoft.com/office/drawing/2014/main" id="{F19DC565-AD9B-493E-A58B-C754464E1D10}"/>
                  </a:ext>
                </a:extLst>
              </p:cNvPr>
              <p:cNvSpPr/>
              <p:nvPr/>
            </p:nvSpPr>
            <p:spPr>
              <a:xfrm>
                <a:off x="3101509" y="5167222"/>
                <a:ext cx="218941" cy="218941"/>
              </a:xfrm>
              <a:prstGeom prst="ellipse">
                <a:avLst/>
              </a:prstGeom>
              <a:solidFill>
                <a:srgbClr val="A6C7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spTree>
    <p:custDataLst>
      <p:tags r:id="rId1"/>
    </p:custDataLst>
    <p:extLst>
      <p:ext uri="{BB962C8B-B14F-4D97-AF65-F5344CB8AC3E}">
        <p14:creationId xmlns:p14="http://schemas.microsoft.com/office/powerpoint/2010/main" val="3076414701"/>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3"/>
                                        </p:tgtEl>
                                        <p:attrNameLst>
                                          <p:attrName>style.visibility</p:attrName>
                                        </p:attrNameLst>
                                      </p:cBhvr>
                                      <p:to>
                                        <p:strVal val="visible"/>
                                      </p:to>
                                    </p:set>
                                    <p:animEffect transition="in" filter="fade">
                                      <p:cBhvr>
                                        <p:cTn id="7" dur="500"/>
                                        <p:tgtEl>
                                          <p:spTgt spid="103"/>
                                        </p:tgtEl>
                                      </p:cBhvr>
                                    </p:animEffect>
                                  </p:childTnLst>
                                </p:cTn>
                              </p:par>
                            </p:childTnLst>
                          </p:cTn>
                        </p:par>
                      </p:childTnLst>
                    </p:cTn>
                  </p:par>
                  <p:par>
                    <p:cTn id="8" fill="hold">
                      <p:stCondLst>
                        <p:cond delay="indefinite"/>
                      </p:stCondLst>
                      <p:childTnLst>
                        <p:par>
                          <p:cTn id="9" fill="hold">
                            <p:stCondLst>
                              <p:cond delay="0"/>
                            </p:stCondLst>
                            <p:childTnLst>
                              <p:par>
                                <p:cTn id="10" presetID="31" presetClass="entr" presetSubtype="0" fill="hold" nodeType="clickEffect">
                                  <p:stCondLst>
                                    <p:cond delay="0"/>
                                  </p:stCondLst>
                                  <p:childTnLst>
                                    <p:set>
                                      <p:cBhvr>
                                        <p:cTn id="11" dur="1" fill="hold">
                                          <p:stCondLst>
                                            <p:cond delay="0"/>
                                          </p:stCondLst>
                                        </p:cTn>
                                        <p:tgtEl>
                                          <p:spTgt spid="112"/>
                                        </p:tgtEl>
                                        <p:attrNameLst>
                                          <p:attrName>style.visibility</p:attrName>
                                        </p:attrNameLst>
                                      </p:cBhvr>
                                      <p:to>
                                        <p:strVal val="visible"/>
                                      </p:to>
                                    </p:set>
                                    <p:anim calcmode="lin" valueType="num">
                                      <p:cBhvr>
                                        <p:cTn id="12" dur="500" fill="hold"/>
                                        <p:tgtEl>
                                          <p:spTgt spid="112"/>
                                        </p:tgtEl>
                                        <p:attrNameLst>
                                          <p:attrName>ppt_w</p:attrName>
                                        </p:attrNameLst>
                                      </p:cBhvr>
                                      <p:tavLst>
                                        <p:tav tm="0">
                                          <p:val>
                                            <p:fltVal val="0"/>
                                          </p:val>
                                        </p:tav>
                                        <p:tav tm="100000">
                                          <p:val>
                                            <p:strVal val="#ppt_w"/>
                                          </p:val>
                                        </p:tav>
                                      </p:tavLst>
                                    </p:anim>
                                    <p:anim calcmode="lin" valueType="num">
                                      <p:cBhvr>
                                        <p:cTn id="13" dur="500" fill="hold"/>
                                        <p:tgtEl>
                                          <p:spTgt spid="112"/>
                                        </p:tgtEl>
                                        <p:attrNameLst>
                                          <p:attrName>ppt_h</p:attrName>
                                        </p:attrNameLst>
                                      </p:cBhvr>
                                      <p:tavLst>
                                        <p:tav tm="0">
                                          <p:val>
                                            <p:fltVal val="0"/>
                                          </p:val>
                                        </p:tav>
                                        <p:tav tm="100000">
                                          <p:val>
                                            <p:strVal val="#ppt_h"/>
                                          </p:val>
                                        </p:tav>
                                      </p:tavLst>
                                    </p:anim>
                                    <p:anim calcmode="lin" valueType="num">
                                      <p:cBhvr>
                                        <p:cTn id="14" dur="500" fill="hold"/>
                                        <p:tgtEl>
                                          <p:spTgt spid="112"/>
                                        </p:tgtEl>
                                        <p:attrNameLst>
                                          <p:attrName>style.rotation</p:attrName>
                                        </p:attrNameLst>
                                      </p:cBhvr>
                                      <p:tavLst>
                                        <p:tav tm="0">
                                          <p:val>
                                            <p:fltVal val="90"/>
                                          </p:val>
                                        </p:tav>
                                        <p:tav tm="100000">
                                          <p:val>
                                            <p:fltVal val="0"/>
                                          </p:val>
                                        </p:tav>
                                      </p:tavLst>
                                    </p:anim>
                                    <p:animEffect transition="in" filter="fade">
                                      <p:cBhvr>
                                        <p:cTn id="15" dur="500"/>
                                        <p:tgtEl>
                                          <p:spTgt spid="112"/>
                                        </p:tgtEl>
                                      </p:cBhvr>
                                    </p:animEffect>
                                  </p:childTnLst>
                                </p:cTn>
                              </p:par>
                            </p:childTnLst>
                          </p:cTn>
                        </p:par>
                        <p:par>
                          <p:cTn id="16" fill="hold">
                            <p:stCondLst>
                              <p:cond delay="500"/>
                            </p:stCondLst>
                            <p:childTnLst>
                              <p:par>
                                <p:cTn id="17" presetID="10" presetClass="entr" presetSubtype="0" fill="hold" grpId="0" nodeType="afterEffect">
                                  <p:stCondLst>
                                    <p:cond delay="0"/>
                                  </p:stCondLst>
                                  <p:childTnLst>
                                    <p:set>
                                      <p:cBhvr>
                                        <p:cTn id="18" dur="1" fill="hold">
                                          <p:stCondLst>
                                            <p:cond delay="0"/>
                                          </p:stCondLst>
                                        </p:cTn>
                                        <p:tgtEl>
                                          <p:spTgt spid="110"/>
                                        </p:tgtEl>
                                        <p:attrNameLst>
                                          <p:attrName>style.visibility</p:attrName>
                                        </p:attrNameLst>
                                      </p:cBhvr>
                                      <p:to>
                                        <p:strVal val="visible"/>
                                      </p:to>
                                    </p:set>
                                    <p:animEffect transition="in" filter="fade">
                                      <p:cBhvr>
                                        <p:cTn id="19" dur="500"/>
                                        <p:tgtEl>
                                          <p:spTgt spid="110"/>
                                        </p:tgtEl>
                                      </p:cBhvr>
                                    </p:animEffect>
                                  </p:childTnLst>
                                </p:cTn>
                              </p:par>
                            </p:childTnLst>
                          </p:cTn>
                        </p:par>
                      </p:childTnLst>
                    </p:cTn>
                  </p:par>
                  <p:par>
                    <p:cTn id="20" fill="hold">
                      <p:stCondLst>
                        <p:cond delay="indefinite"/>
                      </p:stCondLst>
                      <p:childTnLst>
                        <p:par>
                          <p:cTn id="21" fill="hold">
                            <p:stCondLst>
                              <p:cond delay="0"/>
                            </p:stCondLst>
                            <p:childTnLst>
                              <p:par>
                                <p:cTn id="22" presetID="31" presetClass="entr" presetSubtype="0" fill="hold" nodeType="clickEffect">
                                  <p:stCondLst>
                                    <p:cond delay="0"/>
                                  </p:stCondLst>
                                  <p:childTnLst>
                                    <p:set>
                                      <p:cBhvr>
                                        <p:cTn id="23" dur="1" fill="hold">
                                          <p:stCondLst>
                                            <p:cond delay="0"/>
                                          </p:stCondLst>
                                        </p:cTn>
                                        <p:tgtEl>
                                          <p:spTgt spid="113"/>
                                        </p:tgtEl>
                                        <p:attrNameLst>
                                          <p:attrName>style.visibility</p:attrName>
                                        </p:attrNameLst>
                                      </p:cBhvr>
                                      <p:to>
                                        <p:strVal val="visible"/>
                                      </p:to>
                                    </p:set>
                                    <p:anim calcmode="lin" valueType="num">
                                      <p:cBhvr>
                                        <p:cTn id="24" dur="500" fill="hold"/>
                                        <p:tgtEl>
                                          <p:spTgt spid="113"/>
                                        </p:tgtEl>
                                        <p:attrNameLst>
                                          <p:attrName>ppt_w</p:attrName>
                                        </p:attrNameLst>
                                      </p:cBhvr>
                                      <p:tavLst>
                                        <p:tav tm="0">
                                          <p:val>
                                            <p:fltVal val="0"/>
                                          </p:val>
                                        </p:tav>
                                        <p:tav tm="100000">
                                          <p:val>
                                            <p:strVal val="#ppt_w"/>
                                          </p:val>
                                        </p:tav>
                                      </p:tavLst>
                                    </p:anim>
                                    <p:anim calcmode="lin" valueType="num">
                                      <p:cBhvr>
                                        <p:cTn id="25" dur="500" fill="hold"/>
                                        <p:tgtEl>
                                          <p:spTgt spid="113"/>
                                        </p:tgtEl>
                                        <p:attrNameLst>
                                          <p:attrName>ppt_h</p:attrName>
                                        </p:attrNameLst>
                                      </p:cBhvr>
                                      <p:tavLst>
                                        <p:tav tm="0">
                                          <p:val>
                                            <p:fltVal val="0"/>
                                          </p:val>
                                        </p:tav>
                                        <p:tav tm="100000">
                                          <p:val>
                                            <p:strVal val="#ppt_h"/>
                                          </p:val>
                                        </p:tav>
                                      </p:tavLst>
                                    </p:anim>
                                    <p:anim calcmode="lin" valueType="num">
                                      <p:cBhvr>
                                        <p:cTn id="26" dur="500" fill="hold"/>
                                        <p:tgtEl>
                                          <p:spTgt spid="113"/>
                                        </p:tgtEl>
                                        <p:attrNameLst>
                                          <p:attrName>style.rotation</p:attrName>
                                        </p:attrNameLst>
                                      </p:cBhvr>
                                      <p:tavLst>
                                        <p:tav tm="0">
                                          <p:val>
                                            <p:fltVal val="90"/>
                                          </p:val>
                                        </p:tav>
                                        <p:tav tm="100000">
                                          <p:val>
                                            <p:fltVal val="0"/>
                                          </p:val>
                                        </p:tav>
                                      </p:tavLst>
                                    </p:anim>
                                    <p:animEffect transition="in" filter="fade">
                                      <p:cBhvr>
                                        <p:cTn id="27" dur="500"/>
                                        <p:tgtEl>
                                          <p:spTgt spid="113"/>
                                        </p:tgtEl>
                                      </p:cBhvr>
                                    </p:animEffect>
                                  </p:childTnLst>
                                </p:cTn>
                              </p:par>
                            </p:childTnLst>
                          </p:cTn>
                        </p:par>
                        <p:par>
                          <p:cTn id="28" fill="hold">
                            <p:stCondLst>
                              <p:cond delay="500"/>
                            </p:stCondLst>
                            <p:childTnLst>
                              <p:par>
                                <p:cTn id="29" presetID="10" presetClass="entr" presetSubtype="0" fill="hold" grpId="0" nodeType="afterEffect">
                                  <p:stCondLst>
                                    <p:cond delay="0"/>
                                  </p:stCondLst>
                                  <p:childTnLst>
                                    <p:set>
                                      <p:cBhvr>
                                        <p:cTn id="30" dur="1" fill="hold">
                                          <p:stCondLst>
                                            <p:cond delay="0"/>
                                          </p:stCondLst>
                                        </p:cTn>
                                        <p:tgtEl>
                                          <p:spTgt spid="111"/>
                                        </p:tgtEl>
                                        <p:attrNameLst>
                                          <p:attrName>style.visibility</p:attrName>
                                        </p:attrNameLst>
                                      </p:cBhvr>
                                      <p:to>
                                        <p:strVal val="visible"/>
                                      </p:to>
                                    </p:set>
                                    <p:animEffect transition="in" filter="fade">
                                      <p:cBhvr>
                                        <p:cTn id="31" dur="500"/>
                                        <p:tgtEl>
                                          <p:spTgt spid="1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 grpId="0"/>
      <p:bldP spid="110" grpId="0"/>
      <p:bldP spid="111"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header">
            <a:extLst>
              <a:ext uri="{FF2B5EF4-FFF2-40B4-BE49-F238E27FC236}">
                <a16:creationId xmlns:a16="http://schemas.microsoft.com/office/drawing/2014/main" id="{E216B21A-68AA-E28F-1ED8-D79135148729}"/>
              </a:ext>
            </a:extLst>
          </p:cNvPr>
          <p:cNvGrpSpPr/>
          <p:nvPr/>
        </p:nvGrpSpPr>
        <p:grpSpPr>
          <a:xfrm>
            <a:off x="-1235" y="-815"/>
            <a:ext cx="6831385" cy="611122"/>
            <a:chOff x="-1235" y="-815"/>
            <a:chExt cx="6831385" cy="611122"/>
          </a:xfrm>
        </p:grpSpPr>
        <p:sp>
          <p:nvSpPr>
            <p:cNvPr id="20" name="TextBox 19">
              <a:extLst>
                <a:ext uri="{FF2B5EF4-FFF2-40B4-BE49-F238E27FC236}">
                  <a16:creationId xmlns:a16="http://schemas.microsoft.com/office/drawing/2014/main" id="{D43D8187-3F54-29A0-47BF-D2FFEE1F55ED}"/>
                </a:ext>
              </a:extLst>
            </p:cNvPr>
            <p:cNvSpPr txBox="1"/>
            <p:nvPr/>
          </p:nvSpPr>
          <p:spPr>
            <a:xfrm>
              <a:off x="734150" y="21482"/>
              <a:ext cx="6096000" cy="584775"/>
            </a:xfrm>
            <a:prstGeom prst="rect">
              <a:avLst/>
            </a:prstGeom>
            <a:noFill/>
          </p:spPr>
          <p:txBody>
            <a:bodyPr wrap="square">
              <a:spAutoFit/>
            </a:bodyPr>
            <a:lstStyle/>
            <a:p>
              <a:r>
                <a:rPr lang="en-GB" sz="3200" dirty="0">
                  <a:solidFill>
                    <a:srgbClr val="595959"/>
                  </a:solidFill>
                </a:rPr>
                <a:t>1. Sample of facilities</a:t>
              </a:r>
            </a:p>
          </p:txBody>
        </p:sp>
        <p:pic>
          <p:nvPicPr>
            <p:cNvPr id="21" name="Picture 20">
              <a:extLst>
                <a:ext uri="{FF2B5EF4-FFF2-40B4-BE49-F238E27FC236}">
                  <a16:creationId xmlns:a16="http://schemas.microsoft.com/office/drawing/2014/main" id="{B11C2849-6A91-B650-FDA0-1FFD204ECDE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rot="5400000">
              <a:off x="-1522" y="-528"/>
              <a:ext cx="611122" cy="610548"/>
            </a:xfrm>
            <a:prstGeom prst="rect">
              <a:avLst/>
            </a:prstGeom>
          </p:spPr>
        </p:pic>
      </p:grpSp>
      <p:sp>
        <p:nvSpPr>
          <p:cNvPr id="17" name="text title box">
            <a:extLst>
              <a:ext uri="{FF2B5EF4-FFF2-40B4-BE49-F238E27FC236}">
                <a16:creationId xmlns:a16="http://schemas.microsoft.com/office/drawing/2014/main" id="{C5B8E721-6678-51FF-C569-302CAEFE3048}"/>
              </a:ext>
            </a:extLst>
          </p:cNvPr>
          <p:cNvSpPr/>
          <p:nvPr/>
        </p:nvSpPr>
        <p:spPr>
          <a:xfrm>
            <a:off x="6233375" y="2367631"/>
            <a:ext cx="5958625" cy="2750645"/>
          </a:xfrm>
          <a:prstGeom prst="homePlate">
            <a:avLst>
              <a:gd name="adj" fmla="val 0"/>
            </a:avLst>
          </a:prstGeom>
          <a:solidFill>
            <a:srgbClr val="31B09C"/>
          </a:solidFill>
          <a:ln>
            <a:noFill/>
          </a:ln>
        </p:spPr>
        <p:style>
          <a:lnRef idx="2">
            <a:schemeClr val="accent1">
              <a:shade val="50000"/>
            </a:schemeClr>
          </a:lnRef>
          <a:fillRef idx="1">
            <a:schemeClr val="accent1"/>
          </a:fillRef>
          <a:effectRef idx="0">
            <a:schemeClr val="accent1"/>
          </a:effectRef>
          <a:fontRef idx="minor">
            <a:schemeClr val="lt1"/>
          </a:fontRef>
        </p:style>
        <p:txBody>
          <a:bodyPr lIns="252000" rIns="144000" rtlCol="0" anchor="ctr"/>
          <a:lstStyle/>
          <a:p>
            <a:r>
              <a:rPr lang="en-GB" sz="2400" dirty="0">
                <a:solidFill>
                  <a:schemeClr val="bg1"/>
                </a:solidFill>
              </a:rPr>
              <a:t>It is possible to compare subnational areas.</a:t>
            </a:r>
          </a:p>
          <a:p>
            <a:endParaRPr lang="en-GB" sz="2400" dirty="0">
              <a:solidFill>
                <a:schemeClr val="bg1"/>
              </a:solidFill>
            </a:endParaRPr>
          </a:p>
          <a:p>
            <a:r>
              <a:rPr lang="en-GB" sz="2400" dirty="0">
                <a:solidFill>
                  <a:schemeClr val="bg1"/>
                </a:solidFill>
              </a:rPr>
              <a:t>Subnational level estimates require a much larger sample size. </a:t>
            </a:r>
          </a:p>
        </p:txBody>
      </p:sp>
      <p:grpSp>
        <p:nvGrpSpPr>
          <p:cNvPr id="102" name="sample">
            <a:extLst>
              <a:ext uri="{FF2B5EF4-FFF2-40B4-BE49-F238E27FC236}">
                <a16:creationId xmlns:a16="http://schemas.microsoft.com/office/drawing/2014/main" id="{01DD2949-306F-4D07-8D91-2FD953E4E976}"/>
              </a:ext>
            </a:extLst>
          </p:cNvPr>
          <p:cNvGrpSpPr/>
          <p:nvPr/>
        </p:nvGrpSpPr>
        <p:grpSpPr>
          <a:xfrm>
            <a:off x="1143913" y="2185076"/>
            <a:ext cx="1340857" cy="1310970"/>
            <a:chOff x="2197282" y="2579462"/>
            <a:chExt cx="1589171" cy="1553749"/>
          </a:xfrm>
        </p:grpSpPr>
        <p:sp>
          <p:nvSpPr>
            <p:cNvPr id="113" name="sampleCircle1">
              <a:extLst>
                <a:ext uri="{FF2B5EF4-FFF2-40B4-BE49-F238E27FC236}">
                  <a16:creationId xmlns:a16="http://schemas.microsoft.com/office/drawing/2014/main" id="{126BDD44-4667-4650-B5B0-DA57DF8DBD0F}"/>
                </a:ext>
              </a:extLst>
            </p:cNvPr>
            <p:cNvSpPr/>
            <p:nvPr/>
          </p:nvSpPr>
          <p:spPr>
            <a:xfrm>
              <a:off x="2197282" y="2579462"/>
              <a:ext cx="1589171" cy="1553749"/>
            </a:xfrm>
            <a:prstGeom prst="ellipse">
              <a:avLst/>
            </a:prstGeom>
            <a:solidFill>
              <a:srgbClr val="77AA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14" name="sampleGroup1">
              <a:extLst>
                <a:ext uri="{FF2B5EF4-FFF2-40B4-BE49-F238E27FC236}">
                  <a16:creationId xmlns:a16="http://schemas.microsoft.com/office/drawing/2014/main" id="{5AA211C6-0539-484B-920C-1E3EDA3E6147}"/>
                </a:ext>
              </a:extLst>
            </p:cNvPr>
            <p:cNvGrpSpPr/>
            <p:nvPr/>
          </p:nvGrpSpPr>
          <p:grpSpPr>
            <a:xfrm>
              <a:off x="2466125" y="2855424"/>
              <a:ext cx="1047793" cy="993173"/>
              <a:chOff x="2466125" y="2855424"/>
              <a:chExt cx="1047793" cy="993173"/>
            </a:xfrm>
          </p:grpSpPr>
          <p:sp>
            <p:nvSpPr>
              <p:cNvPr id="115" name="Oval 114">
                <a:extLst>
                  <a:ext uri="{FF2B5EF4-FFF2-40B4-BE49-F238E27FC236}">
                    <a16:creationId xmlns:a16="http://schemas.microsoft.com/office/drawing/2014/main" id="{46473D4D-B8DF-4F50-B3C4-D8AAE8898BDD}"/>
                  </a:ext>
                </a:extLst>
              </p:cNvPr>
              <p:cNvSpPr/>
              <p:nvPr/>
            </p:nvSpPr>
            <p:spPr>
              <a:xfrm>
                <a:off x="2637233" y="2855424"/>
                <a:ext cx="218942" cy="218941"/>
              </a:xfrm>
              <a:prstGeom prst="ellipse">
                <a:avLst/>
              </a:prstGeom>
              <a:solidFill>
                <a:srgbClr val="557D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6" name="Oval 115">
                <a:extLst>
                  <a:ext uri="{FF2B5EF4-FFF2-40B4-BE49-F238E27FC236}">
                    <a16:creationId xmlns:a16="http://schemas.microsoft.com/office/drawing/2014/main" id="{C8FD0354-9CBD-45C6-A9ED-60D18150846F}"/>
                  </a:ext>
                </a:extLst>
              </p:cNvPr>
              <p:cNvSpPr/>
              <p:nvPr/>
            </p:nvSpPr>
            <p:spPr>
              <a:xfrm>
                <a:off x="3054602" y="2855424"/>
                <a:ext cx="218942" cy="218941"/>
              </a:xfrm>
              <a:prstGeom prst="ellipse">
                <a:avLst/>
              </a:prstGeom>
              <a:solidFill>
                <a:srgbClr val="557D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7" name="Oval 116">
                <a:extLst>
                  <a:ext uri="{FF2B5EF4-FFF2-40B4-BE49-F238E27FC236}">
                    <a16:creationId xmlns:a16="http://schemas.microsoft.com/office/drawing/2014/main" id="{0D426D7E-79B6-4188-81BF-A27E90465C65}"/>
                  </a:ext>
                </a:extLst>
              </p:cNvPr>
              <p:cNvSpPr/>
              <p:nvPr/>
            </p:nvSpPr>
            <p:spPr>
              <a:xfrm>
                <a:off x="2466125" y="3247078"/>
                <a:ext cx="218942" cy="218941"/>
              </a:xfrm>
              <a:prstGeom prst="ellipse">
                <a:avLst/>
              </a:prstGeom>
              <a:solidFill>
                <a:srgbClr val="557D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8" name="Oval 117">
                <a:extLst>
                  <a:ext uri="{FF2B5EF4-FFF2-40B4-BE49-F238E27FC236}">
                    <a16:creationId xmlns:a16="http://schemas.microsoft.com/office/drawing/2014/main" id="{F5A7C551-51FB-4325-A515-E10453EF4357}"/>
                  </a:ext>
                </a:extLst>
              </p:cNvPr>
              <p:cNvSpPr/>
              <p:nvPr/>
            </p:nvSpPr>
            <p:spPr>
              <a:xfrm>
                <a:off x="2880552" y="3247078"/>
                <a:ext cx="218942" cy="218941"/>
              </a:xfrm>
              <a:prstGeom prst="ellipse">
                <a:avLst/>
              </a:prstGeom>
              <a:solidFill>
                <a:srgbClr val="557D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9" name="Oval 118">
                <a:extLst>
                  <a:ext uri="{FF2B5EF4-FFF2-40B4-BE49-F238E27FC236}">
                    <a16:creationId xmlns:a16="http://schemas.microsoft.com/office/drawing/2014/main" id="{2F058DF8-D91B-4774-B512-74A85CED9674}"/>
                  </a:ext>
                </a:extLst>
              </p:cNvPr>
              <p:cNvSpPr/>
              <p:nvPr/>
            </p:nvSpPr>
            <p:spPr>
              <a:xfrm>
                <a:off x="3294977" y="3247078"/>
                <a:ext cx="218941" cy="218941"/>
              </a:xfrm>
              <a:prstGeom prst="ellipse">
                <a:avLst/>
              </a:prstGeom>
              <a:solidFill>
                <a:srgbClr val="557D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0" name="Oval 119">
                <a:extLst>
                  <a:ext uri="{FF2B5EF4-FFF2-40B4-BE49-F238E27FC236}">
                    <a16:creationId xmlns:a16="http://schemas.microsoft.com/office/drawing/2014/main" id="{098FD4F4-0C43-46CE-9368-CE2B3235D86F}"/>
                  </a:ext>
                </a:extLst>
              </p:cNvPr>
              <p:cNvSpPr/>
              <p:nvPr/>
            </p:nvSpPr>
            <p:spPr>
              <a:xfrm>
                <a:off x="2685068" y="3629656"/>
                <a:ext cx="218942" cy="218941"/>
              </a:xfrm>
              <a:prstGeom prst="ellipse">
                <a:avLst/>
              </a:prstGeom>
              <a:solidFill>
                <a:srgbClr val="557D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1" name="Oval 120">
                <a:extLst>
                  <a:ext uri="{FF2B5EF4-FFF2-40B4-BE49-F238E27FC236}">
                    <a16:creationId xmlns:a16="http://schemas.microsoft.com/office/drawing/2014/main" id="{B7CB7580-F157-4BE5-AE47-44109031C23B}"/>
                  </a:ext>
                </a:extLst>
              </p:cNvPr>
              <p:cNvSpPr/>
              <p:nvPr/>
            </p:nvSpPr>
            <p:spPr>
              <a:xfrm>
                <a:off x="3102436" y="3629656"/>
                <a:ext cx="218942" cy="218941"/>
              </a:xfrm>
              <a:prstGeom prst="ellipse">
                <a:avLst/>
              </a:prstGeom>
              <a:solidFill>
                <a:srgbClr val="557D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grpSp>
        <p:nvGrpSpPr>
          <p:cNvPr id="103" name="sample alone">
            <a:extLst>
              <a:ext uri="{FF2B5EF4-FFF2-40B4-BE49-F238E27FC236}">
                <a16:creationId xmlns:a16="http://schemas.microsoft.com/office/drawing/2014/main" id="{CCB31990-AE3A-48F9-A764-5501B769C680}"/>
              </a:ext>
            </a:extLst>
          </p:cNvPr>
          <p:cNvGrpSpPr/>
          <p:nvPr/>
        </p:nvGrpSpPr>
        <p:grpSpPr>
          <a:xfrm>
            <a:off x="3176510" y="2185076"/>
            <a:ext cx="1340857" cy="1310970"/>
            <a:chOff x="5110092" y="2579462"/>
            <a:chExt cx="1589171" cy="1553749"/>
          </a:xfrm>
        </p:grpSpPr>
        <p:sp>
          <p:nvSpPr>
            <p:cNvPr id="104" name="sampleCircle2">
              <a:extLst>
                <a:ext uri="{FF2B5EF4-FFF2-40B4-BE49-F238E27FC236}">
                  <a16:creationId xmlns:a16="http://schemas.microsoft.com/office/drawing/2014/main" id="{53151226-9BFF-4CC1-9A73-6683E7666275}"/>
                </a:ext>
              </a:extLst>
            </p:cNvPr>
            <p:cNvSpPr/>
            <p:nvPr/>
          </p:nvSpPr>
          <p:spPr>
            <a:xfrm>
              <a:off x="5110092" y="2579462"/>
              <a:ext cx="1589171" cy="1553749"/>
            </a:xfrm>
            <a:prstGeom prst="ellipse">
              <a:avLst/>
            </a:prstGeom>
            <a:solidFill>
              <a:srgbClr val="B3C0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05" name="sampleGroup2">
              <a:extLst>
                <a:ext uri="{FF2B5EF4-FFF2-40B4-BE49-F238E27FC236}">
                  <a16:creationId xmlns:a16="http://schemas.microsoft.com/office/drawing/2014/main" id="{3934ED3D-AEAD-4794-BEFE-F91D14B19472}"/>
                </a:ext>
              </a:extLst>
            </p:cNvPr>
            <p:cNvGrpSpPr/>
            <p:nvPr/>
          </p:nvGrpSpPr>
          <p:grpSpPr>
            <a:xfrm>
              <a:off x="5391356" y="2840803"/>
              <a:ext cx="1047794" cy="993173"/>
              <a:chOff x="2498315" y="2855424"/>
              <a:chExt cx="1047794" cy="993173"/>
            </a:xfrm>
          </p:grpSpPr>
          <p:sp>
            <p:nvSpPr>
              <p:cNvPr id="106" name="Oval 105">
                <a:extLst>
                  <a:ext uri="{FF2B5EF4-FFF2-40B4-BE49-F238E27FC236}">
                    <a16:creationId xmlns:a16="http://schemas.microsoft.com/office/drawing/2014/main" id="{AE9D595A-0F10-4FE4-B41C-431D358084F6}"/>
                  </a:ext>
                </a:extLst>
              </p:cNvPr>
              <p:cNvSpPr/>
              <p:nvPr/>
            </p:nvSpPr>
            <p:spPr>
              <a:xfrm>
                <a:off x="2669422" y="2855424"/>
                <a:ext cx="218941" cy="218941"/>
              </a:xfrm>
              <a:prstGeom prst="ellipse">
                <a:avLst/>
              </a:prstGeom>
              <a:solidFill>
                <a:srgbClr val="557D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7" name="Oval 106">
                <a:extLst>
                  <a:ext uri="{FF2B5EF4-FFF2-40B4-BE49-F238E27FC236}">
                    <a16:creationId xmlns:a16="http://schemas.microsoft.com/office/drawing/2014/main" id="{FF567785-923B-4A87-B325-4ACB24A627A3}"/>
                  </a:ext>
                </a:extLst>
              </p:cNvPr>
              <p:cNvSpPr/>
              <p:nvPr/>
            </p:nvSpPr>
            <p:spPr>
              <a:xfrm>
                <a:off x="3086791" y="2855424"/>
                <a:ext cx="218941" cy="218941"/>
              </a:xfrm>
              <a:prstGeom prst="ellipse">
                <a:avLst/>
              </a:prstGeom>
              <a:solidFill>
                <a:srgbClr val="557D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8" name="Oval 107">
                <a:extLst>
                  <a:ext uri="{FF2B5EF4-FFF2-40B4-BE49-F238E27FC236}">
                    <a16:creationId xmlns:a16="http://schemas.microsoft.com/office/drawing/2014/main" id="{217748F7-B6EE-41C4-AA13-012D50883B43}"/>
                  </a:ext>
                </a:extLst>
              </p:cNvPr>
              <p:cNvSpPr/>
              <p:nvPr/>
            </p:nvSpPr>
            <p:spPr>
              <a:xfrm>
                <a:off x="2498315" y="3247079"/>
                <a:ext cx="218941" cy="218941"/>
              </a:xfrm>
              <a:prstGeom prst="ellipse">
                <a:avLst/>
              </a:prstGeom>
              <a:solidFill>
                <a:srgbClr val="557D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9" name="Oval 108">
                <a:extLst>
                  <a:ext uri="{FF2B5EF4-FFF2-40B4-BE49-F238E27FC236}">
                    <a16:creationId xmlns:a16="http://schemas.microsoft.com/office/drawing/2014/main" id="{BC21DB58-86E0-4CF5-8B88-DB7958E2B19B}"/>
                  </a:ext>
                </a:extLst>
              </p:cNvPr>
              <p:cNvSpPr/>
              <p:nvPr/>
            </p:nvSpPr>
            <p:spPr>
              <a:xfrm>
                <a:off x="2912741" y="3247079"/>
                <a:ext cx="218941" cy="218941"/>
              </a:xfrm>
              <a:prstGeom prst="ellipse">
                <a:avLst/>
              </a:prstGeom>
              <a:solidFill>
                <a:srgbClr val="557D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0" name="Oval 109">
                <a:extLst>
                  <a:ext uri="{FF2B5EF4-FFF2-40B4-BE49-F238E27FC236}">
                    <a16:creationId xmlns:a16="http://schemas.microsoft.com/office/drawing/2014/main" id="{01FDDAB2-BC49-4EC2-9E7C-A8CD5ABC7DE2}"/>
                  </a:ext>
                </a:extLst>
              </p:cNvPr>
              <p:cNvSpPr/>
              <p:nvPr/>
            </p:nvSpPr>
            <p:spPr>
              <a:xfrm>
                <a:off x="3327168" y="3247079"/>
                <a:ext cx="218941" cy="218941"/>
              </a:xfrm>
              <a:prstGeom prst="ellipse">
                <a:avLst/>
              </a:prstGeom>
              <a:solidFill>
                <a:srgbClr val="557D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1" name="Oval 110">
                <a:extLst>
                  <a:ext uri="{FF2B5EF4-FFF2-40B4-BE49-F238E27FC236}">
                    <a16:creationId xmlns:a16="http://schemas.microsoft.com/office/drawing/2014/main" id="{A6E25CD4-B33F-41A2-9AFC-3615FBB5AC83}"/>
                  </a:ext>
                </a:extLst>
              </p:cNvPr>
              <p:cNvSpPr/>
              <p:nvPr/>
            </p:nvSpPr>
            <p:spPr>
              <a:xfrm>
                <a:off x="2717256" y="3629656"/>
                <a:ext cx="218941" cy="218941"/>
              </a:xfrm>
              <a:prstGeom prst="ellipse">
                <a:avLst/>
              </a:prstGeom>
              <a:solidFill>
                <a:srgbClr val="557D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2" name="Oval 111">
                <a:extLst>
                  <a:ext uri="{FF2B5EF4-FFF2-40B4-BE49-F238E27FC236}">
                    <a16:creationId xmlns:a16="http://schemas.microsoft.com/office/drawing/2014/main" id="{E4E74D1E-0520-456D-87D1-6CEE4FEA42A8}"/>
                  </a:ext>
                </a:extLst>
              </p:cNvPr>
              <p:cNvSpPr/>
              <p:nvPr/>
            </p:nvSpPr>
            <p:spPr>
              <a:xfrm>
                <a:off x="3134625" y="3629656"/>
                <a:ext cx="218941" cy="218941"/>
              </a:xfrm>
              <a:prstGeom prst="ellipse">
                <a:avLst/>
              </a:prstGeom>
              <a:solidFill>
                <a:srgbClr val="557D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grpSp>
        <p:nvGrpSpPr>
          <p:cNvPr id="94" name="sample">
            <a:extLst>
              <a:ext uri="{FF2B5EF4-FFF2-40B4-BE49-F238E27FC236}">
                <a16:creationId xmlns:a16="http://schemas.microsoft.com/office/drawing/2014/main" id="{ECF3E75E-0184-4CC5-A0CE-EBFD09B89ECE}"/>
              </a:ext>
            </a:extLst>
          </p:cNvPr>
          <p:cNvGrpSpPr/>
          <p:nvPr/>
        </p:nvGrpSpPr>
        <p:grpSpPr>
          <a:xfrm>
            <a:off x="2160212" y="3989859"/>
            <a:ext cx="1340857" cy="1310970"/>
            <a:chOff x="2197282" y="2579462"/>
            <a:chExt cx="1589171" cy="1553749"/>
          </a:xfrm>
        </p:grpSpPr>
        <p:sp>
          <p:nvSpPr>
            <p:cNvPr id="95" name="sampleCircle1">
              <a:extLst>
                <a:ext uri="{FF2B5EF4-FFF2-40B4-BE49-F238E27FC236}">
                  <a16:creationId xmlns:a16="http://schemas.microsoft.com/office/drawing/2014/main" id="{952C810F-04DF-4A3B-BE67-4F228DA71C38}"/>
                </a:ext>
              </a:extLst>
            </p:cNvPr>
            <p:cNvSpPr/>
            <p:nvPr/>
          </p:nvSpPr>
          <p:spPr>
            <a:xfrm>
              <a:off x="2197282" y="2579462"/>
              <a:ext cx="1589171" cy="1553749"/>
            </a:xfrm>
            <a:prstGeom prst="ellipse">
              <a:avLst/>
            </a:prstGeom>
            <a:solidFill>
              <a:srgbClr val="98D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96" name="sampleGroup1">
              <a:extLst>
                <a:ext uri="{FF2B5EF4-FFF2-40B4-BE49-F238E27FC236}">
                  <a16:creationId xmlns:a16="http://schemas.microsoft.com/office/drawing/2014/main" id="{25265007-7239-4841-9695-D200663BB7E4}"/>
                </a:ext>
              </a:extLst>
            </p:cNvPr>
            <p:cNvGrpSpPr/>
            <p:nvPr/>
          </p:nvGrpSpPr>
          <p:grpSpPr>
            <a:xfrm>
              <a:off x="2498315" y="2855424"/>
              <a:ext cx="1047794" cy="993173"/>
              <a:chOff x="2498315" y="2855424"/>
              <a:chExt cx="1047794" cy="993173"/>
            </a:xfrm>
          </p:grpSpPr>
          <p:sp>
            <p:nvSpPr>
              <p:cNvPr id="97" name="Oval 96">
                <a:extLst>
                  <a:ext uri="{FF2B5EF4-FFF2-40B4-BE49-F238E27FC236}">
                    <a16:creationId xmlns:a16="http://schemas.microsoft.com/office/drawing/2014/main" id="{A175DB1A-9FB2-48D6-800A-46175BBF70F0}"/>
                  </a:ext>
                </a:extLst>
              </p:cNvPr>
              <p:cNvSpPr/>
              <p:nvPr/>
            </p:nvSpPr>
            <p:spPr>
              <a:xfrm>
                <a:off x="2669422" y="2855424"/>
                <a:ext cx="218941" cy="218941"/>
              </a:xfrm>
              <a:prstGeom prst="ellipse">
                <a:avLst/>
              </a:prstGeom>
              <a:solidFill>
                <a:srgbClr val="557D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9" name="Oval 178">
                <a:extLst>
                  <a:ext uri="{FF2B5EF4-FFF2-40B4-BE49-F238E27FC236}">
                    <a16:creationId xmlns:a16="http://schemas.microsoft.com/office/drawing/2014/main" id="{EBC55DE9-B2D1-422D-9C9F-E0C9E8210CD7}"/>
                  </a:ext>
                </a:extLst>
              </p:cNvPr>
              <p:cNvSpPr/>
              <p:nvPr/>
            </p:nvSpPr>
            <p:spPr>
              <a:xfrm>
                <a:off x="3086791" y="2855424"/>
                <a:ext cx="218941" cy="218941"/>
              </a:xfrm>
              <a:prstGeom prst="ellipse">
                <a:avLst/>
              </a:prstGeom>
              <a:solidFill>
                <a:srgbClr val="557D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0" name="Oval 179">
                <a:extLst>
                  <a:ext uri="{FF2B5EF4-FFF2-40B4-BE49-F238E27FC236}">
                    <a16:creationId xmlns:a16="http://schemas.microsoft.com/office/drawing/2014/main" id="{3BE1D776-593E-43E3-B02B-B39E92347F2D}"/>
                  </a:ext>
                </a:extLst>
              </p:cNvPr>
              <p:cNvSpPr/>
              <p:nvPr/>
            </p:nvSpPr>
            <p:spPr>
              <a:xfrm>
                <a:off x="2498315" y="3247079"/>
                <a:ext cx="218941" cy="218941"/>
              </a:xfrm>
              <a:prstGeom prst="ellipse">
                <a:avLst/>
              </a:prstGeom>
              <a:solidFill>
                <a:srgbClr val="557D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1" name="Oval 180">
                <a:extLst>
                  <a:ext uri="{FF2B5EF4-FFF2-40B4-BE49-F238E27FC236}">
                    <a16:creationId xmlns:a16="http://schemas.microsoft.com/office/drawing/2014/main" id="{D3CDDB3C-853A-478A-B881-E53673BA812A}"/>
                  </a:ext>
                </a:extLst>
              </p:cNvPr>
              <p:cNvSpPr/>
              <p:nvPr/>
            </p:nvSpPr>
            <p:spPr>
              <a:xfrm>
                <a:off x="2912741" y="3247079"/>
                <a:ext cx="218941" cy="218941"/>
              </a:xfrm>
              <a:prstGeom prst="ellipse">
                <a:avLst/>
              </a:prstGeom>
              <a:solidFill>
                <a:srgbClr val="557D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2" name="Oval 181">
                <a:extLst>
                  <a:ext uri="{FF2B5EF4-FFF2-40B4-BE49-F238E27FC236}">
                    <a16:creationId xmlns:a16="http://schemas.microsoft.com/office/drawing/2014/main" id="{179D5A74-1C46-41BC-B576-4ACEE9F63EAE}"/>
                  </a:ext>
                </a:extLst>
              </p:cNvPr>
              <p:cNvSpPr/>
              <p:nvPr/>
            </p:nvSpPr>
            <p:spPr>
              <a:xfrm>
                <a:off x="3327168" y="3247079"/>
                <a:ext cx="218941" cy="218941"/>
              </a:xfrm>
              <a:prstGeom prst="ellipse">
                <a:avLst/>
              </a:prstGeom>
              <a:solidFill>
                <a:srgbClr val="557D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3" name="Oval 182">
                <a:extLst>
                  <a:ext uri="{FF2B5EF4-FFF2-40B4-BE49-F238E27FC236}">
                    <a16:creationId xmlns:a16="http://schemas.microsoft.com/office/drawing/2014/main" id="{6AE6A2F8-FB91-4533-8FF1-E437457EF6C4}"/>
                  </a:ext>
                </a:extLst>
              </p:cNvPr>
              <p:cNvSpPr/>
              <p:nvPr/>
            </p:nvSpPr>
            <p:spPr>
              <a:xfrm>
                <a:off x="2717256" y="3629656"/>
                <a:ext cx="218941" cy="218941"/>
              </a:xfrm>
              <a:prstGeom prst="ellipse">
                <a:avLst/>
              </a:prstGeom>
              <a:solidFill>
                <a:srgbClr val="557D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4" name="Oval 183">
                <a:extLst>
                  <a:ext uri="{FF2B5EF4-FFF2-40B4-BE49-F238E27FC236}">
                    <a16:creationId xmlns:a16="http://schemas.microsoft.com/office/drawing/2014/main" id="{BD9617D3-3C8C-49DE-A23E-23556D984FC1}"/>
                  </a:ext>
                </a:extLst>
              </p:cNvPr>
              <p:cNvSpPr/>
              <p:nvPr/>
            </p:nvSpPr>
            <p:spPr>
              <a:xfrm>
                <a:off x="3134625" y="3629656"/>
                <a:ext cx="218941" cy="218941"/>
              </a:xfrm>
              <a:prstGeom prst="ellipse">
                <a:avLst/>
              </a:prstGeom>
              <a:solidFill>
                <a:srgbClr val="557D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sp>
        <p:nvSpPr>
          <p:cNvPr id="3" name="Arrow: Left-Right 2">
            <a:extLst>
              <a:ext uri="{FF2B5EF4-FFF2-40B4-BE49-F238E27FC236}">
                <a16:creationId xmlns:a16="http://schemas.microsoft.com/office/drawing/2014/main" id="{93A7F5DA-4621-4D6C-880B-C2C50F1EF88B}"/>
              </a:ext>
            </a:extLst>
          </p:cNvPr>
          <p:cNvSpPr/>
          <p:nvPr/>
        </p:nvSpPr>
        <p:spPr>
          <a:xfrm>
            <a:off x="2548864" y="2792819"/>
            <a:ext cx="577244" cy="255901"/>
          </a:xfrm>
          <a:prstGeom prst="leftRightArrow">
            <a:avLst/>
          </a:prstGeom>
          <a:solidFill>
            <a:srgbClr val="557DB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5" name="Arrow: Left-Right 194">
            <a:extLst>
              <a:ext uri="{FF2B5EF4-FFF2-40B4-BE49-F238E27FC236}">
                <a16:creationId xmlns:a16="http://schemas.microsoft.com/office/drawing/2014/main" id="{2F741C21-6ADC-4660-B2C4-52F1131FBE7A}"/>
              </a:ext>
            </a:extLst>
          </p:cNvPr>
          <p:cNvSpPr/>
          <p:nvPr/>
        </p:nvSpPr>
        <p:spPr>
          <a:xfrm rot="18027660">
            <a:off x="3125203" y="3617745"/>
            <a:ext cx="577244" cy="255901"/>
          </a:xfrm>
          <a:prstGeom prst="leftRightArrow">
            <a:avLst/>
          </a:prstGeom>
          <a:solidFill>
            <a:srgbClr val="557DB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6" name="Arrow: Left-Right 195">
            <a:extLst>
              <a:ext uri="{FF2B5EF4-FFF2-40B4-BE49-F238E27FC236}">
                <a16:creationId xmlns:a16="http://schemas.microsoft.com/office/drawing/2014/main" id="{84088898-7EBB-4506-B595-BAC4DBFBA403}"/>
              </a:ext>
            </a:extLst>
          </p:cNvPr>
          <p:cNvSpPr/>
          <p:nvPr/>
        </p:nvSpPr>
        <p:spPr>
          <a:xfrm rot="3572340" flipV="1">
            <a:off x="2001924" y="3612619"/>
            <a:ext cx="577244" cy="255901"/>
          </a:xfrm>
          <a:prstGeom prst="leftRightArrow">
            <a:avLst/>
          </a:prstGeom>
          <a:solidFill>
            <a:srgbClr val="557DB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custDataLst>
      <p:tags r:id="rId1"/>
    </p:custDataLst>
    <p:extLst>
      <p:ext uri="{BB962C8B-B14F-4D97-AF65-F5344CB8AC3E}">
        <p14:creationId xmlns:p14="http://schemas.microsoft.com/office/powerpoint/2010/main" val="1343477516"/>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
                                        </p:tgtEl>
                                        <p:attrNameLst>
                                          <p:attrName>style.visibility</p:attrName>
                                        </p:attrNameLst>
                                      </p:cBhvr>
                                      <p:to>
                                        <p:strVal val="visible"/>
                                      </p:to>
                                    </p:set>
                                    <p:animEffect transition="in" filter="fade">
                                      <p:cBhvr>
                                        <p:cTn id="7" dur="500"/>
                                        <p:tgtEl>
                                          <p:spTgt spid="102"/>
                                        </p:tgtEl>
                                      </p:cBhvr>
                                    </p:animEffect>
                                  </p:childTnLst>
                                </p:cTn>
                              </p:par>
                              <p:par>
                                <p:cTn id="8" presetID="10" presetClass="entr" presetSubtype="0" fill="hold" nodeType="withEffect">
                                  <p:stCondLst>
                                    <p:cond delay="0"/>
                                  </p:stCondLst>
                                  <p:childTnLst>
                                    <p:set>
                                      <p:cBhvr>
                                        <p:cTn id="9" dur="1" fill="hold">
                                          <p:stCondLst>
                                            <p:cond delay="0"/>
                                          </p:stCondLst>
                                        </p:cTn>
                                        <p:tgtEl>
                                          <p:spTgt spid="103"/>
                                        </p:tgtEl>
                                        <p:attrNameLst>
                                          <p:attrName>style.visibility</p:attrName>
                                        </p:attrNameLst>
                                      </p:cBhvr>
                                      <p:to>
                                        <p:strVal val="visible"/>
                                      </p:to>
                                    </p:set>
                                    <p:animEffect transition="in" filter="fade">
                                      <p:cBhvr>
                                        <p:cTn id="10" dur="500"/>
                                        <p:tgtEl>
                                          <p:spTgt spid="103"/>
                                        </p:tgtEl>
                                      </p:cBhvr>
                                    </p:animEffect>
                                  </p:childTnLst>
                                </p:cTn>
                              </p:par>
                              <p:par>
                                <p:cTn id="11" presetID="10" presetClass="entr" presetSubtype="0" fill="hold" nodeType="withEffect">
                                  <p:stCondLst>
                                    <p:cond delay="0"/>
                                  </p:stCondLst>
                                  <p:childTnLst>
                                    <p:set>
                                      <p:cBhvr>
                                        <p:cTn id="12" dur="1" fill="hold">
                                          <p:stCondLst>
                                            <p:cond delay="0"/>
                                          </p:stCondLst>
                                        </p:cTn>
                                        <p:tgtEl>
                                          <p:spTgt spid="94"/>
                                        </p:tgtEl>
                                        <p:attrNameLst>
                                          <p:attrName>style.visibility</p:attrName>
                                        </p:attrNameLst>
                                      </p:cBhvr>
                                      <p:to>
                                        <p:strVal val="visible"/>
                                      </p:to>
                                    </p:set>
                                    <p:animEffect transition="in" filter="fade">
                                      <p:cBhvr>
                                        <p:cTn id="13" dur="500"/>
                                        <p:tgtEl>
                                          <p:spTgt spid="9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7">
                                            <p:bg/>
                                          </p:spTgt>
                                        </p:tgtEl>
                                        <p:attrNameLst>
                                          <p:attrName>style.visibility</p:attrName>
                                        </p:attrNameLst>
                                      </p:cBhvr>
                                      <p:to>
                                        <p:strVal val="visible"/>
                                      </p:to>
                                    </p:set>
                                    <p:animEffect transition="in" filter="fade">
                                      <p:cBhvr>
                                        <p:cTn id="16" dur="500"/>
                                        <p:tgtEl>
                                          <p:spTgt spid="17">
                                            <p:bg/>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7">
                                            <p:txEl>
                                              <p:pRg st="0" end="0"/>
                                            </p:txEl>
                                          </p:spTgt>
                                        </p:tgtEl>
                                        <p:attrNameLst>
                                          <p:attrName>style.visibility</p:attrName>
                                        </p:attrNameLst>
                                      </p:cBhvr>
                                      <p:to>
                                        <p:strVal val="visible"/>
                                      </p:to>
                                    </p:set>
                                    <p:animEffect transition="in" filter="fade">
                                      <p:cBhvr>
                                        <p:cTn id="21" dur="500"/>
                                        <p:tgtEl>
                                          <p:spTgt spid="17">
                                            <p:txEl>
                                              <p:pRg st="0" end="0"/>
                                            </p:txEl>
                                          </p:spTgt>
                                        </p:tgtEl>
                                      </p:cBhvr>
                                    </p:animEffect>
                                  </p:childTnLst>
                                </p:cTn>
                              </p:par>
                              <p:par>
                                <p:cTn id="22" presetID="53" presetClass="entr" presetSubtype="16" fill="hold" grpId="0" nodeType="withEffect">
                                  <p:stCondLst>
                                    <p:cond delay="0"/>
                                  </p:stCondLst>
                                  <p:childTnLst>
                                    <p:set>
                                      <p:cBhvr>
                                        <p:cTn id="23" dur="1" fill="hold">
                                          <p:stCondLst>
                                            <p:cond delay="0"/>
                                          </p:stCondLst>
                                        </p:cTn>
                                        <p:tgtEl>
                                          <p:spTgt spid="3"/>
                                        </p:tgtEl>
                                        <p:attrNameLst>
                                          <p:attrName>style.visibility</p:attrName>
                                        </p:attrNameLst>
                                      </p:cBhvr>
                                      <p:to>
                                        <p:strVal val="visible"/>
                                      </p:to>
                                    </p:set>
                                    <p:anim calcmode="lin" valueType="num">
                                      <p:cBhvr>
                                        <p:cTn id="24" dur="500" fill="hold"/>
                                        <p:tgtEl>
                                          <p:spTgt spid="3"/>
                                        </p:tgtEl>
                                        <p:attrNameLst>
                                          <p:attrName>ppt_w</p:attrName>
                                        </p:attrNameLst>
                                      </p:cBhvr>
                                      <p:tavLst>
                                        <p:tav tm="0">
                                          <p:val>
                                            <p:fltVal val="0"/>
                                          </p:val>
                                        </p:tav>
                                        <p:tav tm="100000">
                                          <p:val>
                                            <p:strVal val="#ppt_w"/>
                                          </p:val>
                                        </p:tav>
                                      </p:tavLst>
                                    </p:anim>
                                    <p:anim calcmode="lin" valueType="num">
                                      <p:cBhvr>
                                        <p:cTn id="25" dur="500" fill="hold"/>
                                        <p:tgtEl>
                                          <p:spTgt spid="3"/>
                                        </p:tgtEl>
                                        <p:attrNameLst>
                                          <p:attrName>ppt_h</p:attrName>
                                        </p:attrNameLst>
                                      </p:cBhvr>
                                      <p:tavLst>
                                        <p:tav tm="0">
                                          <p:val>
                                            <p:fltVal val="0"/>
                                          </p:val>
                                        </p:tav>
                                        <p:tav tm="100000">
                                          <p:val>
                                            <p:strVal val="#ppt_h"/>
                                          </p:val>
                                        </p:tav>
                                      </p:tavLst>
                                    </p:anim>
                                    <p:animEffect transition="in" filter="fade">
                                      <p:cBhvr>
                                        <p:cTn id="26" dur="500"/>
                                        <p:tgtEl>
                                          <p:spTgt spid="3"/>
                                        </p:tgtEl>
                                      </p:cBhvr>
                                    </p:animEffect>
                                  </p:childTnLst>
                                </p:cTn>
                              </p:par>
                              <p:par>
                                <p:cTn id="27" presetID="53" presetClass="entr" presetSubtype="16" fill="hold" grpId="0" nodeType="withEffect">
                                  <p:stCondLst>
                                    <p:cond delay="0"/>
                                  </p:stCondLst>
                                  <p:childTnLst>
                                    <p:set>
                                      <p:cBhvr>
                                        <p:cTn id="28" dur="1" fill="hold">
                                          <p:stCondLst>
                                            <p:cond delay="0"/>
                                          </p:stCondLst>
                                        </p:cTn>
                                        <p:tgtEl>
                                          <p:spTgt spid="196"/>
                                        </p:tgtEl>
                                        <p:attrNameLst>
                                          <p:attrName>style.visibility</p:attrName>
                                        </p:attrNameLst>
                                      </p:cBhvr>
                                      <p:to>
                                        <p:strVal val="visible"/>
                                      </p:to>
                                    </p:set>
                                    <p:anim calcmode="lin" valueType="num">
                                      <p:cBhvr>
                                        <p:cTn id="29" dur="500" fill="hold"/>
                                        <p:tgtEl>
                                          <p:spTgt spid="196"/>
                                        </p:tgtEl>
                                        <p:attrNameLst>
                                          <p:attrName>ppt_w</p:attrName>
                                        </p:attrNameLst>
                                      </p:cBhvr>
                                      <p:tavLst>
                                        <p:tav tm="0">
                                          <p:val>
                                            <p:fltVal val="0"/>
                                          </p:val>
                                        </p:tav>
                                        <p:tav tm="100000">
                                          <p:val>
                                            <p:strVal val="#ppt_w"/>
                                          </p:val>
                                        </p:tav>
                                      </p:tavLst>
                                    </p:anim>
                                    <p:anim calcmode="lin" valueType="num">
                                      <p:cBhvr>
                                        <p:cTn id="30" dur="500" fill="hold"/>
                                        <p:tgtEl>
                                          <p:spTgt spid="196"/>
                                        </p:tgtEl>
                                        <p:attrNameLst>
                                          <p:attrName>ppt_h</p:attrName>
                                        </p:attrNameLst>
                                      </p:cBhvr>
                                      <p:tavLst>
                                        <p:tav tm="0">
                                          <p:val>
                                            <p:fltVal val="0"/>
                                          </p:val>
                                        </p:tav>
                                        <p:tav tm="100000">
                                          <p:val>
                                            <p:strVal val="#ppt_h"/>
                                          </p:val>
                                        </p:tav>
                                      </p:tavLst>
                                    </p:anim>
                                    <p:animEffect transition="in" filter="fade">
                                      <p:cBhvr>
                                        <p:cTn id="31" dur="500"/>
                                        <p:tgtEl>
                                          <p:spTgt spid="196"/>
                                        </p:tgtEl>
                                      </p:cBhvr>
                                    </p:animEffect>
                                  </p:childTnLst>
                                </p:cTn>
                              </p:par>
                              <p:par>
                                <p:cTn id="32" presetID="53" presetClass="entr" presetSubtype="16" fill="hold" grpId="0" nodeType="withEffect">
                                  <p:stCondLst>
                                    <p:cond delay="0"/>
                                  </p:stCondLst>
                                  <p:childTnLst>
                                    <p:set>
                                      <p:cBhvr>
                                        <p:cTn id="33" dur="1" fill="hold">
                                          <p:stCondLst>
                                            <p:cond delay="0"/>
                                          </p:stCondLst>
                                        </p:cTn>
                                        <p:tgtEl>
                                          <p:spTgt spid="195"/>
                                        </p:tgtEl>
                                        <p:attrNameLst>
                                          <p:attrName>style.visibility</p:attrName>
                                        </p:attrNameLst>
                                      </p:cBhvr>
                                      <p:to>
                                        <p:strVal val="visible"/>
                                      </p:to>
                                    </p:set>
                                    <p:anim calcmode="lin" valueType="num">
                                      <p:cBhvr>
                                        <p:cTn id="34" dur="500" fill="hold"/>
                                        <p:tgtEl>
                                          <p:spTgt spid="195"/>
                                        </p:tgtEl>
                                        <p:attrNameLst>
                                          <p:attrName>ppt_w</p:attrName>
                                        </p:attrNameLst>
                                      </p:cBhvr>
                                      <p:tavLst>
                                        <p:tav tm="0">
                                          <p:val>
                                            <p:fltVal val="0"/>
                                          </p:val>
                                        </p:tav>
                                        <p:tav tm="100000">
                                          <p:val>
                                            <p:strVal val="#ppt_w"/>
                                          </p:val>
                                        </p:tav>
                                      </p:tavLst>
                                    </p:anim>
                                    <p:anim calcmode="lin" valueType="num">
                                      <p:cBhvr>
                                        <p:cTn id="35" dur="500" fill="hold"/>
                                        <p:tgtEl>
                                          <p:spTgt spid="195"/>
                                        </p:tgtEl>
                                        <p:attrNameLst>
                                          <p:attrName>ppt_h</p:attrName>
                                        </p:attrNameLst>
                                      </p:cBhvr>
                                      <p:tavLst>
                                        <p:tav tm="0">
                                          <p:val>
                                            <p:fltVal val="0"/>
                                          </p:val>
                                        </p:tav>
                                        <p:tav tm="100000">
                                          <p:val>
                                            <p:strVal val="#ppt_h"/>
                                          </p:val>
                                        </p:tav>
                                      </p:tavLst>
                                    </p:anim>
                                    <p:animEffect transition="in" filter="fade">
                                      <p:cBhvr>
                                        <p:cTn id="36" dur="500"/>
                                        <p:tgtEl>
                                          <p:spTgt spid="195"/>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17">
                                            <p:txEl>
                                              <p:pRg st="2" end="2"/>
                                            </p:txEl>
                                          </p:spTgt>
                                        </p:tgtEl>
                                        <p:attrNameLst>
                                          <p:attrName>style.visibility</p:attrName>
                                        </p:attrNameLst>
                                      </p:cBhvr>
                                      <p:to>
                                        <p:strVal val="visible"/>
                                      </p:to>
                                    </p:set>
                                    <p:animEffect transition="in" filter="fade">
                                      <p:cBhvr>
                                        <p:cTn id="41" dur="500"/>
                                        <p:tgtEl>
                                          <p:spTgt spid="1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uiExpand="1" build="p" animBg="1"/>
      <p:bldP spid="3" grpId="0" animBg="1"/>
      <p:bldP spid="195" grpId="0" animBg="1"/>
      <p:bldP spid="19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B1B7C6B9-D03A-9C24-1D70-4EFD1EB0386E}"/>
              </a:ext>
            </a:extLst>
          </p:cNvPr>
          <p:cNvGrpSpPr/>
          <p:nvPr/>
        </p:nvGrpSpPr>
        <p:grpSpPr>
          <a:xfrm>
            <a:off x="1" y="1805920"/>
            <a:ext cx="12175670" cy="3243080"/>
            <a:chOff x="1" y="1805920"/>
            <a:chExt cx="12175670" cy="3243080"/>
          </a:xfrm>
        </p:grpSpPr>
        <p:sp>
          <p:nvSpPr>
            <p:cNvPr id="31" name="Rectangle 30">
              <a:extLst>
                <a:ext uri="{FF2B5EF4-FFF2-40B4-BE49-F238E27FC236}">
                  <a16:creationId xmlns:a16="http://schemas.microsoft.com/office/drawing/2014/main" id="{C722E496-F0A4-4BBC-8A7E-23EC7AF1D461}"/>
                </a:ext>
              </a:extLst>
            </p:cNvPr>
            <p:cNvSpPr/>
            <p:nvPr/>
          </p:nvSpPr>
          <p:spPr>
            <a:xfrm>
              <a:off x="3225226" y="1805920"/>
              <a:ext cx="8950445" cy="3240000"/>
            </a:xfrm>
            <a:prstGeom prst="rect">
              <a:avLst/>
            </a:prstGeom>
            <a:solidFill>
              <a:srgbClr val="25B1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33" name="Picture 32">
              <a:extLst>
                <a:ext uri="{FF2B5EF4-FFF2-40B4-BE49-F238E27FC236}">
                  <a16:creationId xmlns:a16="http://schemas.microsoft.com/office/drawing/2014/main" id="{AF39FB24-B5A4-81D3-0EA4-95C7191023CE}"/>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rot="5400000">
              <a:off x="-1523" y="1807445"/>
              <a:ext cx="3243079" cy="3240031"/>
            </a:xfrm>
            <a:prstGeom prst="rect">
              <a:avLst/>
            </a:prstGeom>
          </p:spPr>
        </p:pic>
      </p:grpSp>
      <p:sp>
        <p:nvSpPr>
          <p:cNvPr id="11" name="TextBox 10">
            <a:extLst>
              <a:ext uri="{FF2B5EF4-FFF2-40B4-BE49-F238E27FC236}">
                <a16:creationId xmlns:a16="http://schemas.microsoft.com/office/drawing/2014/main" id="{9D060800-B7AB-63FD-EA24-369378A4F8DF}"/>
              </a:ext>
            </a:extLst>
          </p:cNvPr>
          <p:cNvSpPr txBox="1"/>
          <p:nvPr/>
        </p:nvSpPr>
        <p:spPr>
          <a:xfrm>
            <a:off x="3499200" y="2677993"/>
            <a:ext cx="7663630" cy="428002"/>
          </a:xfrm>
          <a:prstGeom prst="rect">
            <a:avLst/>
          </a:prstGeom>
        </p:spPr>
        <p:txBody>
          <a:bodyPr vert="horz" wrap="square" lIns="91440" tIns="45720" rIns="91440" bIns="45720" rtlCol="0" anchor="b">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2400" dirty="0"/>
              <a:t>By the end of this unit, you will be able to:</a:t>
            </a:r>
          </a:p>
        </p:txBody>
      </p:sp>
      <p:pic>
        <p:nvPicPr>
          <p:cNvPr id="13" name="Picture 12">
            <a:extLst>
              <a:ext uri="{FF2B5EF4-FFF2-40B4-BE49-F238E27FC236}">
                <a16:creationId xmlns:a16="http://schemas.microsoft.com/office/drawing/2014/main" id="{F68593BF-4BEE-2086-1B40-EC8859E1E5E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720225" y="236365"/>
            <a:ext cx="2141567" cy="655855"/>
          </a:xfrm>
          <a:prstGeom prst="rect">
            <a:avLst/>
          </a:prstGeom>
        </p:spPr>
      </p:pic>
      <p:sp>
        <p:nvSpPr>
          <p:cNvPr id="19" name="TextBox 18">
            <a:extLst>
              <a:ext uri="{FF2B5EF4-FFF2-40B4-BE49-F238E27FC236}">
                <a16:creationId xmlns:a16="http://schemas.microsoft.com/office/drawing/2014/main" id="{FB51BEA6-30C4-BF3A-513C-068EAD4C8451}"/>
              </a:ext>
            </a:extLst>
          </p:cNvPr>
          <p:cNvSpPr txBox="1"/>
          <p:nvPr/>
        </p:nvSpPr>
        <p:spPr>
          <a:xfrm>
            <a:off x="3782477" y="3219498"/>
            <a:ext cx="8278894" cy="428002"/>
          </a:xfrm>
          <a:prstGeom prst="rect">
            <a:avLst/>
          </a:prstGeom>
        </p:spPr>
        <p:txBody>
          <a:bodyPr vert="horz" wrap="square" lIns="91440" tIns="45720" rIns="91440" bIns="45720" rtlCol="0" anchor="b">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2400" dirty="0"/>
              <a:t>explain what the HHFA is </a:t>
            </a:r>
          </a:p>
        </p:txBody>
      </p:sp>
      <p:sp>
        <p:nvSpPr>
          <p:cNvPr id="21" name="TextBox 20">
            <a:extLst>
              <a:ext uri="{FF2B5EF4-FFF2-40B4-BE49-F238E27FC236}">
                <a16:creationId xmlns:a16="http://schemas.microsoft.com/office/drawing/2014/main" id="{093F577F-609F-0B72-6156-D67874F46AC1}"/>
              </a:ext>
            </a:extLst>
          </p:cNvPr>
          <p:cNvSpPr txBox="1"/>
          <p:nvPr/>
        </p:nvSpPr>
        <p:spPr>
          <a:xfrm>
            <a:off x="3782477" y="3728301"/>
            <a:ext cx="8278894" cy="428002"/>
          </a:xfrm>
          <a:prstGeom prst="rect">
            <a:avLst/>
          </a:prstGeom>
        </p:spPr>
        <p:txBody>
          <a:bodyPr vert="horz" wrap="square" lIns="91440" tIns="45720" rIns="91440" bIns="45720" rtlCol="0" anchor="b">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2400" dirty="0"/>
              <a:t>outline how it is conducted</a:t>
            </a:r>
          </a:p>
        </p:txBody>
      </p:sp>
      <p:pic>
        <p:nvPicPr>
          <p:cNvPr id="3" name="bullet white">
            <a:extLst>
              <a:ext uri="{FF2B5EF4-FFF2-40B4-BE49-F238E27FC236}">
                <a16:creationId xmlns:a16="http://schemas.microsoft.com/office/drawing/2014/main" id="{5144A0A6-322A-4B3E-AD56-6C04AF562DC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91777" y="3366260"/>
            <a:ext cx="117692" cy="122400"/>
          </a:xfrm>
          <a:prstGeom prst="rect">
            <a:avLst/>
          </a:prstGeom>
        </p:spPr>
      </p:pic>
      <p:pic>
        <p:nvPicPr>
          <p:cNvPr id="15" name="bullet white">
            <a:extLst>
              <a:ext uri="{FF2B5EF4-FFF2-40B4-BE49-F238E27FC236}">
                <a16:creationId xmlns:a16="http://schemas.microsoft.com/office/drawing/2014/main" id="{D1121847-C67F-41F2-9ECA-39C638C2974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92941" y="3881102"/>
            <a:ext cx="117692" cy="122400"/>
          </a:xfrm>
          <a:prstGeom prst="rect">
            <a:avLst/>
          </a:prstGeom>
        </p:spPr>
      </p:pic>
    </p:spTree>
    <p:custDataLst>
      <p:tags r:id="rId1"/>
    </p:custDataLst>
    <p:extLst>
      <p:ext uri="{BB962C8B-B14F-4D97-AF65-F5344CB8AC3E}">
        <p14:creationId xmlns:p14="http://schemas.microsoft.com/office/powerpoint/2010/main" val="10225295"/>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31"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500" fill="hold"/>
                                        <p:tgtEl>
                                          <p:spTgt spid="3"/>
                                        </p:tgtEl>
                                        <p:attrNameLst>
                                          <p:attrName>ppt_w</p:attrName>
                                        </p:attrNameLst>
                                      </p:cBhvr>
                                      <p:tavLst>
                                        <p:tav tm="0">
                                          <p:val>
                                            <p:fltVal val="0"/>
                                          </p:val>
                                        </p:tav>
                                        <p:tav tm="100000">
                                          <p:val>
                                            <p:strVal val="#ppt_w"/>
                                          </p:val>
                                        </p:tav>
                                      </p:tavLst>
                                    </p:anim>
                                    <p:anim calcmode="lin" valueType="num">
                                      <p:cBhvr>
                                        <p:cTn id="13" dur="500" fill="hold"/>
                                        <p:tgtEl>
                                          <p:spTgt spid="3"/>
                                        </p:tgtEl>
                                        <p:attrNameLst>
                                          <p:attrName>ppt_h</p:attrName>
                                        </p:attrNameLst>
                                      </p:cBhvr>
                                      <p:tavLst>
                                        <p:tav tm="0">
                                          <p:val>
                                            <p:fltVal val="0"/>
                                          </p:val>
                                        </p:tav>
                                        <p:tav tm="100000">
                                          <p:val>
                                            <p:strVal val="#ppt_h"/>
                                          </p:val>
                                        </p:tav>
                                      </p:tavLst>
                                    </p:anim>
                                    <p:anim calcmode="lin" valueType="num">
                                      <p:cBhvr>
                                        <p:cTn id="14" dur="500" fill="hold"/>
                                        <p:tgtEl>
                                          <p:spTgt spid="3"/>
                                        </p:tgtEl>
                                        <p:attrNameLst>
                                          <p:attrName>style.rotation</p:attrName>
                                        </p:attrNameLst>
                                      </p:cBhvr>
                                      <p:tavLst>
                                        <p:tav tm="0">
                                          <p:val>
                                            <p:fltVal val="90"/>
                                          </p:val>
                                        </p:tav>
                                        <p:tav tm="100000">
                                          <p:val>
                                            <p:fltVal val="0"/>
                                          </p:val>
                                        </p:tav>
                                      </p:tavLst>
                                    </p:anim>
                                    <p:animEffect transition="in" filter="fade">
                                      <p:cBhvr>
                                        <p:cTn id="15" dur="500"/>
                                        <p:tgtEl>
                                          <p:spTgt spid="3"/>
                                        </p:tgtEl>
                                      </p:cBhvr>
                                    </p:animEffect>
                                  </p:childTnLst>
                                </p:cTn>
                              </p:par>
                            </p:childTnLst>
                          </p:cTn>
                        </p:par>
                        <p:par>
                          <p:cTn id="16" fill="hold">
                            <p:stCondLst>
                              <p:cond delay="500"/>
                            </p:stCondLst>
                            <p:childTnLst>
                              <p:par>
                                <p:cTn id="17" presetID="10" presetClass="entr" presetSubtype="0" fill="hold" grpId="0" nodeType="after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500"/>
                                        <p:tgtEl>
                                          <p:spTgt spid="19"/>
                                        </p:tgtEl>
                                      </p:cBhvr>
                                    </p:animEffect>
                                  </p:childTnLst>
                                </p:cTn>
                              </p:par>
                            </p:childTnLst>
                          </p:cTn>
                        </p:par>
                      </p:childTnLst>
                    </p:cTn>
                  </p:par>
                  <p:par>
                    <p:cTn id="20" fill="hold">
                      <p:stCondLst>
                        <p:cond delay="indefinite"/>
                      </p:stCondLst>
                      <p:childTnLst>
                        <p:par>
                          <p:cTn id="21" fill="hold">
                            <p:stCondLst>
                              <p:cond delay="0"/>
                            </p:stCondLst>
                            <p:childTnLst>
                              <p:par>
                                <p:cTn id="22" presetID="31" presetClass="entr" presetSubtype="0" fill="hold" nodeType="clickEffect">
                                  <p:stCondLst>
                                    <p:cond delay="0"/>
                                  </p:stCondLst>
                                  <p:childTnLst>
                                    <p:set>
                                      <p:cBhvr>
                                        <p:cTn id="23" dur="1" fill="hold">
                                          <p:stCondLst>
                                            <p:cond delay="0"/>
                                          </p:stCondLst>
                                        </p:cTn>
                                        <p:tgtEl>
                                          <p:spTgt spid="15"/>
                                        </p:tgtEl>
                                        <p:attrNameLst>
                                          <p:attrName>style.visibility</p:attrName>
                                        </p:attrNameLst>
                                      </p:cBhvr>
                                      <p:to>
                                        <p:strVal val="visible"/>
                                      </p:to>
                                    </p:set>
                                    <p:anim calcmode="lin" valueType="num">
                                      <p:cBhvr>
                                        <p:cTn id="24" dur="500" fill="hold"/>
                                        <p:tgtEl>
                                          <p:spTgt spid="15"/>
                                        </p:tgtEl>
                                        <p:attrNameLst>
                                          <p:attrName>ppt_w</p:attrName>
                                        </p:attrNameLst>
                                      </p:cBhvr>
                                      <p:tavLst>
                                        <p:tav tm="0">
                                          <p:val>
                                            <p:fltVal val="0"/>
                                          </p:val>
                                        </p:tav>
                                        <p:tav tm="100000">
                                          <p:val>
                                            <p:strVal val="#ppt_w"/>
                                          </p:val>
                                        </p:tav>
                                      </p:tavLst>
                                    </p:anim>
                                    <p:anim calcmode="lin" valueType="num">
                                      <p:cBhvr>
                                        <p:cTn id="25" dur="500" fill="hold"/>
                                        <p:tgtEl>
                                          <p:spTgt spid="15"/>
                                        </p:tgtEl>
                                        <p:attrNameLst>
                                          <p:attrName>ppt_h</p:attrName>
                                        </p:attrNameLst>
                                      </p:cBhvr>
                                      <p:tavLst>
                                        <p:tav tm="0">
                                          <p:val>
                                            <p:fltVal val="0"/>
                                          </p:val>
                                        </p:tav>
                                        <p:tav tm="100000">
                                          <p:val>
                                            <p:strVal val="#ppt_h"/>
                                          </p:val>
                                        </p:tav>
                                      </p:tavLst>
                                    </p:anim>
                                    <p:anim calcmode="lin" valueType="num">
                                      <p:cBhvr>
                                        <p:cTn id="26" dur="500" fill="hold"/>
                                        <p:tgtEl>
                                          <p:spTgt spid="15"/>
                                        </p:tgtEl>
                                        <p:attrNameLst>
                                          <p:attrName>style.rotation</p:attrName>
                                        </p:attrNameLst>
                                      </p:cBhvr>
                                      <p:tavLst>
                                        <p:tav tm="0">
                                          <p:val>
                                            <p:fltVal val="90"/>
                                          </p:val>
                                        </p:tav>
                                        <p:tav tm="100000">
                                          <p:val>
                                            <p:fltVal val="0"/>
                                          </p:val>
                                        </p:tav>
                                      </p:tavLst>
                                    </p:anim>
                                    <p:animEffect transition="in" filter="fade">
                                      <p:cBhvr>
                                        <p:cTn id="27" dur="500"/>
                                        <p:tgtEl>
                                          <p:spTgt spid="15"/>
                                        </p:tgtEl>
                                      </p:cBhvr>
                                    </p:animEffect>
                                  </p:childTnLst>
                                </p:cTn>
                              </p:par>
                            </p:childTnLst>
                          </p:cTn>
                        </p:par>
                        <p:par>
                          <p:cTn id="28" fill="hold">
                            <p:stCondLst>
                              <p:cond delay="500"/>
                            </p:stCondLst>
                            <p:childTnLst>
                              <p:par>
                                <p:cTn id="29" presetID="10" presetClass="entr" presetSubtype="0" fill="hold" grpId="0" nodeType="after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fade">
                                      <p:cBhvr>
                                        <p:cTn id="31"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9" grpId="0"/>
      <p:bldP spid="21"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header">
            <a:extLst>
              <a:ext uri="{FF2B5EF4-FFF2-40B4-BE49-F238E27FC236}">
                <a16:creationId xmlns:a16="http://schemas.microsoft.com/office/drawing/2014/main" id="{E216B21A-68AA-E28F-1ED8-D79135148729}"/>
              </a:ext>
            </a:extLst>
          </p:cNvPr>
          <p:cNvGrpSpPr/>
          <p:nvPr/>
        </p:nvGrpSpPr>
        <p:grpSpPr>
          <a:xfrm>
            <a:off x="-1235" y="-815"/>
            <a:ext cx="8388879" cy="611122"/>
            <a:chOff x="-1235" y="-815"/>
            <a:chExt cx="8388879" cy="611122"/>
          </a:xfrm>
        </p:grpSpPr>
        <p:sp>
          <p:nvSpPr>
            <p:cNvPr id="20" name="TextBox 19">
              <a:extLst>
                <a:ext uri="{FF2B5EF4-FFF2-40B4-BE49-F238E27FC236}">
                  <a16:creationId xmlns:a16="http://schemas.microsoft.com/office/drawing/2014/main" id="{D43D8187-3F54-29A0-47BF-D2FFEE1F55ED}"/>
                </a:ext>
              </a:extLst>
            </p:cNvPr>
            <p:cNvSpPr txBox="1"/>
            <p:nvPr/>
          </p:nvSpPr>
          <p:spPr>
            <a:xfrm>
              <a:off x="734150" y="21482"/>
              <a:ext cx="7653494" cy="584775"/>
            </a:xfrm>
            <a:prstGeom prst="rect">
              <a:avLst/>
            </a:prstGeom>
            <a:noFill/>
          </p:spPr>
          <p:txBody>
            <a:bodyPr wrap="square">
              <a:spAutoFit/>
            </a:bodyPr>
            <a:lstStyle/>
            <a:p>
              <a:r>
                <a:rPr lang="en-GB" sz="3200" dirty="0">
                  <a:solidFill>
                    <a:srgbClr val="595959"/>
                  </a:solidFill>
                </a:rPr>
                <a:t>1. Sample of facilities</a:t>
              </a:r>
            </a:p>
          </p:txBody>
        </p:sp>
        <p:pic>
          <p:nvPicPr>
            <p:cNvPr id="21" name="Picture 20">
              <a:extLst>
                <a:ext uri="{FF2B5EF4-FFF2-40B4-BE49-F238E27FC236}">
                  <a16:creationId xmlns:a16="http://schemas.microsoft.com/office/drawing/2014/main" id="{B11C2849-6A91-B650-FDA0-1FFD204ECDE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rot="5400000">
              <a:off x="-1522" y="-528"/>
              <a:ext cx="611122" cy="610548"/>
            </a:xfrm>
            <a:prstGeom prst="rect">
              <a:avLst/>
            </a:prstGeom>
          </p:spPr>
        </p:pic>
      </p:grpSp>
      <p:pic>
        <p:nvPicPr>
          <p:cNvPr id="3" name="healthcare facility">
            <a:extLst>
              <a:ext uri="{FF2B5EF4-FFF2-40B4-BE49-F238E27FC236}">
                <a16:creationId xmlns:a16="http://schemas.microsoft.com/office/drawing/2014/main" id="{03B8AB9D-0E54-411D-B59B-C847415B709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78329" y="1340235"/>
            <a:ext cx="5422546" cy="3220335"/>
          </a:xfrm>
          <a:prstGeom prst="rect">
            <a:avLst/>
          </a:prstGeom>
        </p:spPr>
      </p:pic>
      <p:sp>
        <p:nvSpPr>
          <p:cNvPr id="8" name="TextBox 7">
            <a:extLst>
              <a:ext uri="{FF2B5EF4-FFF2-40B4-BE49-F238E27FC236}">
                <a16:creationId xmlns:a16="http://schemas.microsoft.com/office/drawing/2014/main" id="{27F6C32E-4776-42BC-89E7-D970FF4ADC5A}"/>
              </a:ext>
            </a:extLst>
          </p:cNvPr>
          <p:cNvSpPr txBox="1"/>
          <p:nvPr/>
        </p:nvSpPr>
        <p:spPr>
          <a:xfrm>
            <a:off x="609456" y="4842009"/>
            <a:ext cx="10973087" cy="1343253"/>
          </a:xfrm>
          <a:prstGeom prst="rect">
            <a:avLst/>
          </a:prstGeom>
          <a:solidFill>
            <a:srgbClr val="31B09C"/>
          </a:solidFill>
        </p:spPr>
        <p:txBody>
          <a:bodyPr vert="horz" wrap="square" lIns="91440" tIns="45720" rIns="91440" bIns="45720" rtlCol="0" anchor="ctr">
            <a:noAutofit/>
          </a:bodyPr>
          <a:lstStyle>
            <a:lvl1pPr algn="r">
              <a:lnSpc>
                <a:spcPct val="90000"/>
              </a:lnSpc>
              <a:spcBef>
                <a:spcPct val="0"/>
              </a:spcBef>
              <a:buNone/>
              <a:defRPr sz="4400">
                <a:solidFill>
                  <a:schemeClr val="bg1"/>
                </a:solidFill>
                <a:latin typeface="+mj-lt"/>
                <a:ea typeface="+mj-ea"/>
                <a:cs typeface="+mj-cs"/>
              </a:defRPr>
            </a:lvl1pPr>
          </a:lstStyle>
          <a:p>
            <a:pPr algn="ctr"/>
            <a:r>
              <a:rPr lang="en-GB" sz="2400" dirty="0"/>
              <a:t>An appropriate sample size and sampling methods are essential for achieving meaningful, representative results from the HHFA.</a:t>
            </a:r>
          </a:p>
        </p:txBody>
      </p:sp>
      <p:sp>
        <p:nvSpPr>
          <p:cNvPr id="9" name="Rectangle 8">
            <a:extLst>
              <a:ext uri="{FF2B5EF4-FFF2-40B4-BE49-F238E27FC236}">
                <a16:creationId xmlns:a16="http://schemas.microsoft.com/office/drawing/2014/main" id="{23BE2AFC-B1F4-4210-A913-D765BB406F6F}"/>
              </a:ext>
            </a:extLst>
          </p:cNvPr>
          <p:cNvSpPr/>
          <p:nvPr/>
        </p:nvSpPr>
        <p:spPr>
          <a:xfrm>
            <a:off x="546993" y="4842009"/>
            <a:ext cx="80255" cy="1343253"/>
          </a:xfrm>
          <a:prstGeom prst="rect">
            <a:avLst/>
          </a:prstGeom>
          <a:solidFill>
            <a:srgbClr val="1B95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custDataLst>
      <p:tags r:id="rId1"/>
    </p:custDataLst>
    <p:extLst>
      <p:ext uri="{BB962C8B-B14F-4D97-AF65-F5344CB8AC3E}">
        <p14:creationId xmlns:p14="http://schemas.microsoft.com/office/powerpoint/2010/main" val="3951341326"/>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9"/>
                                        </p:tgtEl>
                                        <p:attrNameLst>
                                          <p:attrName>style.visibility</p:attrName>
                                        </p:attrNameLst>
                                      </p:cBhvr>
                                      <p:to>
                                        <p:strVal val="visible"/>
                                      </p:to>
                                    </p:set>
                                    <p:anim calcmode="lin" valueType="num">
                                      <p:cBhvr>
                                        <p:cTn id="14" dur="500" fill="hold"/>
                                        <p:tgtEl>
                                          <p:spTgt spid="9"/>
                                        </p:tgtEl>
                                        <p:attrNameLst>
                                          <p:attrName>ppt_w</p:attrName>
                                        </p:attrNameLst>
                                      </p:cBhvr>
                                      <p:tavLst>
                                        <p:tav tm="0">
                                          <p:val>
                                            <p:fltVal val="0"/>
                                          </p:val>
                                        </p:tav>
                                        <p:tav tm="100000">
                                          <p:val>
                                            <p:strVal val="#ppt_w"/>
                                          </p:val>
                                        </p:tav>
                                      </p:tavLst>
                                    </p:anim>
                                    <p:anim calcmode="lin" valueType="num">
                                      <p:cBhvr>
                                        <p:cTn id="15" dur="500" fill="hold"/>
                                        <p:tgtEl>
                                          <p:spTgt spid="9"/>
                                        </p:tgtEl>
                                        <p:attrNameLst>
                                          <p:attrName>ppt_h</p:attrName>
                                        </p:attrNameLst>
                                      </p:cBhvr>
                                      <p:tavLst>
                                        <p:tav tm="0">
                                          <p:val>
                                            <p:fltVal val="0"/>
                                          </p:val>
                                        </p:tav>
                                        <p:tav tm="100000">
                                          <p:val>
                                            <p:strVal val="#ppt_h"/>
                                          </p:val>
                                        </p:tav>
                                      </p:tavLst>
                                    </p:anim>
                                    <p:animEffect transition="in" filter="fade">
                                      <p:cBhvr>
                                        <p:cTn id="16" dur="500"/>
                                        <p:tgtEl>
                                          <p:spTgt spid="9"/>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wipe(left)">
                                      <p:cBhvr>
                                        <p:cTn id="1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header">
            <a:extLst>
              <a:ext uri="{FF2B5EF4-FFF2-40B4-BE49-F238E27FC236}">
                <a16:creationId xmlns:a16="http://schemas.microsoft.com/office/drawing/2014/main" id="{E216B21A-68AA-E28F-1ED8-D79135148729}"/>
              </a:ext>
            </a:extLst>
          </p:cNvPr>
          <p:cNvGrpSpPr/>
          <p:nvPr/>
        </p:nvGrpSpPr>
        <p:grpSpPr>
          <a:xfrm>
            <a:off x="-1235" y="-815"/>
            <a:ext cx="6831385" cy="611122"/>
            <a:chOff x="-1235" y="-815"/>
            <a:chExt cx="6831385" cy="611122"/>
          </a:xfrm>
        </p:grpSpPr>
        <p:sp>
          <p:nvSpPr>
            <p:cNvPr id="20" name="TextBox 19">
              <a:extLst>
                <a:ext uri="{FF2B5EF4-FFF2-40B4-BE49-F238E27FC236}">
                  <a16:creationId xmlns:a16="http://schemas.microsoft.com/office/drawing/2014/main" id="{D43D8187-3F54-29A0-47BF-D2FFEE1F55ED}"/>
                </a:ext>
              </a:extLst>
            </p:cNvPr>
            <p:cNvSpPr txBox="1"/>
            <p:nvPr/>
          </p:nvSpPr>
          <p:spPr>
            <a:xfrm>
              <a:off x="734150" y="21482"/>
              <a:ext cx="6096000" cy="584775"/>
            </a:xfrm>
            <a:prstGeom prst="rect">
              <a:avLst/>
            </a:prstGeom>
            <a:noFill/>
          </p:spPr>
          <p:txBody>
            <a:bodyPr wrap="square">
              <a:spAutoFit/>
            </a:bodyPr>
            <a:lstStyle/>
            <a:p>
              <a:r>
                <a:rPr lang="en-GB" sz="3200" dirty="0">
                  <a:solidFill>
                    <a:srgbClr val="595959"/>
                  </a:solidFill>
                </a:rPr>
                <a:t>2. Census of facilities</a:t>
              </a:r>
            </a:p>
          </p:txBody>
        </p:sp>
        <p:pic>
          <p:nvPicPr>
            <p:cNvPr id="21" name="Picture 20">
              <a:extLst>
                <a:ext uri="{FF2B5EF4-FFF2-40B4-BE49-F238E27FC236}">
                  <a16:creationId xmlns:a16="http://schemas.microsoft.com/office/drawing/2014/main" id="{B11C2849-6A91-B650-FDA0-1FFD204ECDE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rot="5400000">
              <a:off x="-1522" y="-528"/>
              <a:ext cx="611122" cy="610548"/>
            </a:xfrm>
            <a:prstGeom prst="rect">
              <a:avLst/>
            </a:prstGeom>
          </p:spPr>
        </p:pic>
      </p:grpSp>
      <p:sp>
        <p:nvSpPr>
          <p:cNvPr id="17" name="text title box">
            <a:extLst>
              <a:ext uri="{FF2B5EF4-FFF2-40B4-BE49-F238E27FC236}">
                <a16:creationId xmlns:a16="http://schemas.microsoft.com/office/drawing/2014/main" id="{C5B8E721-6678-51FF-C569-302CAEFE3048}"/>
              </a:ext>
            </a:extLst>
          </p:cNvPr>
          <p:cNvSpPr/>
          <p:nvPr/>
        </p:nvSpPr>
        <p:spPr>
          <a:xfrm>
            <a:off x="6233375" y="2367631"/>
            <a:ext cx="5958625" cy="2750645"/>
          </a:xfrm>
          <a:prstGeom prst="homePlate">
            <a:avLst>
              <a:gd name="adj" fmla="val 0"/>
            </a:avLst>
          </a:prstGeom>
          <a:solidFill>
            <a:srgbClr val="31B09C"/>
          </a:solidFill>
          <a:ln>
            <a:noFill/>
          </a:ln>
        </p:spPr>
        <p:style>
          <a:lnRef idx="2">
            <a:schemeClr val="accent1">
              <a:shade val="50000"/>
            </a:schemeClr>
          </a:lnRef>
          <a:fillRef idx="1">
            <a:schemeClr val="accent1"/>
          </a:fillRef>
          <a:effectRef idx="0">
            <a:schemeClr val="accent1"/>
          </a:effectRef>
          <a:fontRef idx="minor">
            <a:schemeClr val="lt1"/>
          </a:fontRef>
        </p:style>
        <p:txBody>
          <a:bodyPr lIns="252000" rIns="144000" rtlCol="0" anchor="ctr"/>
          <a:lstStyle/>
          <a:p>
            <a:pPr>
              <a:spcAft>
                <a:spcPts val="1200"/>
              </a:spcAft>
            </a:pPr>
            <a:r>
              <a:rPr lang="en-GB" sz="2400" b="1" dirty="0">
                <a:solidFill>
                  <a:schemeClr val="bg1"/>
                </a:solidFill>
              </a:rPr>
              <a:t>facility census</a:t>
            </a:r>
          </a:p>
          <a:p>
            <a:pPr>
              <a:spcAft>
                <a:spcPts val="1200"/>
              </a:spcAft>
            </a:pPr>
            <a:r>
              <a:rPr lang="en-GB" sz="2400" dirty="0">
                <a:solidFill>
                  <a:schemeClr val="bg1"/>
                </a:solidFill>
              </a:rPr>
              <a:t>where all the facilities in the country are selected to be surveyed</a:t>
            </a:r>
          </a:p>
        </p:txBody>
      </p:sp>
      <p:sp>
        <p:nvSpPr>
          <p:cNvPr id="94" name="Circle 2">
            <a:extLst>
              <a:ext uri="{FF2B5EF4-FFF2-40B4-BE49-F238E27FC236}">
                <a16:creationId xmlns:a16="http://schemas.microsoft.com/office/drawing/2014/main" id="{BA122B45-07E4-4618-9FC2-836E97E9D330}"/>
              </a:ext>
            </a:extLst>
          </p:cNvPr>
          <p:cNvSpPr>
            <a:spLocks noChangeAspect="1"/>
          </p:cNvSpPr>
          <p:nvPr/>
        </p:nvSpPr>
        <p:spPr>
          <a:xfrm>
            <a:off x="734150" y="1799379"/>
            <a:ext cx="3744000" cy="3744000"/>
          </a:xfrm>
          <a:prstGeom prst="ellipse">
            <a:avLst/>
          </a:prstGeom>
          <a:solidFill>
            <a:srgbClr val="CBEB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72" name="dots census">
            <a:extLst>
              <a:ext uri="{FF2B5EF4-FFF2-40B4-BE49-F238E27FC236}">
                <a16:creationId xmlns:a16="http://schemas.microsoft.com/office/drawing/2014/main" id="{E5082EF8-E993-4282-A06C-B1E8DD79857B}"/>
              </a:ext>
            </a:extLst>
          </p:cNvPr>
          <p:cNvGrpSpPr/>
          <p:nvPr/>
        </p:nvGrpSpPr>
        <p:grpSpPr>
          <a:xfrm>
            <a:off x="876357" y="1996030"/>
            <a:ext cx="3330798" cy="3393996"/>
            <a:chOff x="7726413" y="2159670"/>
            <a:chExt cx="3330798" cy="3393996"/>
          </a:xfrm>
        </p:grpSpPr>
        <p:grpSp>
          <p:nvGrpSpPr>
            <p:cNvPr id="73" name="Group 72">
              <a:extLst>
                <a:ext uri="{FF2B5EF4-FFF2-40B4-BE49-F238E27FC236}">
                  <a16:creationId xmlns:a16="http://schemas.microsoft.com/office/drawing/2014/main" id="{DF429C71-0C39-4664-8403-7B7FAC0505F2}"/>
                </a:ext>
              </a:extLst>
            </p:cNvPr>
            <p:cNvGrpSpPr/>
            <p:nvPr/>
          </p:nvGrpSpPr>
          <p:grpSpPr>
            <a:xfrm>
              <a:off x="9109797" y="5047918"/>
              <a:ext cx="1040331" cy="505748"/>
              <a:chOff x="2694790" y="4938448"/>
              <a:chExt cx="1040331" cy="505748"/>
            </a:xfrm>
            <a:solidFill>
              <a:srgbClr val="77AAC6"/>
            </a:solidFill>
          </p:grpSpPr>
          <p:sp>
            <p:nvSpPr>
              <p:cNvPr id="124" name="Oval 123">
                <a:extLst>
                  <a:ext uri="{FF2B5EF4-FFF2-40B4-BE49-F238E27FC236}">
                    <a16:creationId xmlns:a16="http://schemas.microsoft.com/office/drawing/2014/main" id="{BEF19522-3446-4C3D-B1AD-BC96A8074137}"/>
                  </a:ext>
                </a:extLst>
              </p:cNvPr>
              <p:cNvSpPr/>
              <p:nvPr/>
            </p:nvSpPr>
            <p:spPr>
              <a:xfrm>
                <a:off x="2694790" y="4938448"/>
                <a:ext cx="218941" cy="21894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5" name="Oval 124">
                <a:extLst>
                  <a:ext uri="{FF2B5EF4-FFF2-40B4-BE49-F238E27FC236}">
                    <a16:creationId xmlns:a16="http://schemas.microsoft.com/office/drawing/2014/main" id="{353B3010-00AF-4952-8261-120FC698DACA}"/>
                  </a:ext>
                </a:extLst>
              </p:cNvPr>
              <p:cNvSpPr/>
              <p:nvPr/>
            </p:nvSpPr>
            <p:spPr>
              <a:xfrm>
                <a:off x="2961653" y="5225255"/>
                <a:ext cx="218941" cy="21894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6" name="Oval 125">
                <a:extLst>
                  <a:ext uri="{FF2B5EF4-FFF2-40B4-BE49-F238E27FC236}">
                    <a16:creationId xmlns:a16="http://schemas.microsoft.com/office/drawing/2014/main" id="{986BC215-9BFE-4E7D-9A81-BA805FE70D0F}"/>
                  </a:ext>
                </a:extLst>
              </p:cNvPr>
              <p:cNvSpPr/>
              <p:nvPr/>
            </p:nvSpPr>
            <p:spPr>
              <a:xfrm>
                <a:off x="3516180" y="5101281"/>
                <a:ext cx="218941" cy="21894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74" name="Group 73">
              <a:extLst>
                <a:ext uri="{FF2B5EF4-FFF2-40B4-BE49-F238E27FC236}">
                  <a16:creationId xmlns:a16="http://schemas.microsoft.com/office/drawing/2014/main" id="{BF61D365-588B-4615-85DD-DF644668C9EC}"/>
                </a:ext>
              </a:extLst>
            </p:cNvPr>
            <p:cNvGrpSpPr/>
            <p:nvPr/>
          </p:nvGrpSpPr>
          <p:grpSpPr>
            <a:xfrm>
              <a:off x="8141028" y="4277416"/>
              <a:ext cx="2580530" cy="1103245"/>
              <a:chOff x="1726021" y="4196293"/>
              <a:chExt cx="2580530" cy="1103245"/>
            </a:xfrm>
            <a:solidFill>
              <a:srgbClr val="77AAC6"/>
            </a:solidFill>
          </p:grpSpPr>
          <p:sp>
            <p:nvSpPr>
              <p:cNvPr id="119" name="Oval 118">
                <a:extLst>
                  <a:ext uri="{FF2B5EF4-FFF2-40B4-BE49-F238E27FC236}">
                    <a16:creationId xmlns:a16="http://schemas.microsoft.com/office/drawing/2014/main" id="{7F65CD6E-F53D-4AA4-8062-831B3588EBAE}"/>
                  </a:ext>
                </a:extLst>
              </p:cNvPr>
              <p:cNvSpPr/>
              <p:nvPr/>
            </p:nvSpPr>
            <p:spPr>
              <a:xfrm>
                <a:off x="1726021" y="4763391"/>
                <a:ext cx="218941" cy="21894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0" name="Oval 119">
                <a:extLst>
                  <a:ext uri="{FF2B5EF4-FFF2-40B4-BE49-F238E27FC236}">
                    <a16:creationId xmlns:a16="http://schemas.microsoft.com/office/drawing/2014/main" id="{F06A0BF3-CD6B-4904-97A6-AC2BB5D36BFE}"/>
                  </a:ext>
                </a:extLst>
              </p:cNvPr>
              <p:cNvSpPr/>
              <p:nvPr/>
            </p:nvSpPr>
            <p:spPr>
              <a:xfrm>
                <a:off x="2163604" y="5080597"/>
                <a:ext cx="218941" cy="21894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1" name="Oval 120">
                <a:extLst>
                  <a:ext uri="{FF2B5EF4-FFF2-40B4-BE49-F238E27FC236}">
                    <a16:creationId xmlns:a16="http://schemas.microsoft.com/office/drawing/2014/main" id="{A4773BAA-86C9-4910-880B-C6D67EE3069D}"/>
                  </a:ext>
                </a:extLst>
              </p:cNvPr>
              <p:cNvSpPr/>
              <p:nvPr/>
            </p:nvSpPr>
            <p:spPr>
              <a:xfrm>
                <a:off x="2447150" y="4621477"/>
                <a:ext cx="218941" cy="21894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2" name="Oval 121">
                <a:extLst>
                  <a:ext uri="{FF2B5EF4-FFF2-40B4-BE49-F238E27FC236}">
                    <a16:creationId xmlns:a16="http://schemas.microsoft.com/office/drawing/2014/main" id="{B93B8051-16B6-45FB-B0CF-8870AC1DA9F0}"/>
                  </a:ext>
                </a:extLst>
              </p:cNvPr>
              <p:cNvSpPr/>
              <p:nvPr/>
            </p:nvSpPr>
            <p:spPr>
              <a:xfrm>
                <a:off x="3868669" y="4196293"/>
                <a:ext cx="218941" cy="21894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3" name="Oval 122">
                <a:extLst>
                  <a:ext uri="{FF2B5EF4-FFF2-40B4-BE49-F238E27FC236}">
                    <a16:creationId xmlns:a16="http://schemas.microsoft.com/office/drawing/2014/main" id="{21E72332-0CC7-4A87-A7B2-D01D67EF9D19}"/>
                  </a:ext>
                </a:extLst>
              </p:cNvPr>
              <p:cNvSpPr/>
              <p:nvPr/>
            </p:nvSpPr>
            <p:spPr>
              <a:xfrm>
                <a:off x="4087610" y="4709020"/>
                <a:ext cx="218941" cy="21894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75" name="Group 74">
              <a:extLst>
                <a:ext uri="{FF2B5EF4-FFF2-40B4-BE49-F238E27FC236}">
                  <a16:creationId xmlns:a16="http://schemas.microsoft.com/office/drawing/2014/main" id="{1FB1EAA4-728F-4ACA-B252-37231AC6C30E}"/>
                </a:ext>
              </a:extLst>
            </p:cNvPr>
            <p:cNvGrpSpPr/>
            <p:nvPr/>
          </p:nvGrpSpPr>
          <p:grpSpPr>
            <a:xfrm>
              <a:off x="7897337" y="4397040"/>
              <a:ext cx="2994732" cy="493063"/>
              <a:chOff x="1482330" y="4373405"/>
              <a:chExt cx="2994732" cy="493063"/>
            </a:xfrm>
            <a:solidFill>
              <a:srgbClr val="77AAC6"/>
            </a:solidFill>
          </p:grpSpPr>
          <p:sp>
            <p:nvSpPr>
              <p:cNvPr id="113" name="Oval 112">
                <a:extLst>
                  <a:ext uri="{FF2B5EF4-FFF2-40B4-BE49-F238E27FC236}">
                    <a16:creationId xmlns:a16="http://schemas.microsoft.com/office/drawing/2014/main" id="{8D84C56B-9722-40AD-B72F-E1CB443F931C}"/>
                  </a:ext>
                </a:extLst>
              </p:cNvPr>
              <p:cNvSpPr/>
              <p:nvPr/>
            </p:nvSpPr>
            <p:spPr>
              <a:xfrm>
                <a:off x="1482330" y="4373405"/>
                <a:ext cx="218941" cy="21894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4" name="Oval 113">
                <a:extLst>
                  <a:ext uri="{FF2B5EF4-FFF2-40B4-BE49-F238E27FC236}">
                    <a16:creationId xmlns:a16="http://schemas.microsoft.com/office/drawing/2014/main" id="{BEB5536E-7F78-41C7-AE2A-2978C41601B0}"/>
                  </a:ext>
                </a:extLst>
              </p:cNvPr>
              <p:cNvSpPr/>
              <p:nvPr/>
            </p:nvSpPr>
            <p:spPr>
              <a:xfrm>
                <a:off x="1944962" y="4373405"/>
                <a:ext cx="218941" cy="21894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5" name="Oval 114">
                <a:extLst>
                  <a:ext uri="{FF2B5EF4-FFF2-40B4-BE49-F238E27FC236}">
                    <a16:creationId xmlns:a16="http://schemas.microsoft.com/office/drawing/2014/main" id="{9CFD56F5-F4D5-4D49-B87A-55E9825D75E2}"/>
                  </a:ext>
                </a:extLst>
              </p:cNvPr>
              <p:cNvSpPr/>
              <p:nvPr/>
            </p:nvSpPr>
            <p:spPr>
              <a:xfrm>
                <a:off x="2849642" y="4438096"/>
                <a:ext cx="218941" cy="21894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6" name="Oval 115">
                <a:extLst>
                  <a:ext uri="{FF2B5EF4-FFF2-40B4-BE49-F238E27FC236}">
                    <a16:creationId xmlns:a16="http://schemas.microsoft.com/office/drawing/2014/main" id="{8FE0DA52-36E7-461D-9220-50883CCA3BCE}"/>
                  </a:ext>
                </a:extLst>
              </p:cNvPr>
              <p:cNvSpPr/>
              <p:nvPr/>
            </p:nvSpPr>
            <p:spPr>
              <a:xfrm>
                <a:off x="3332858" y="4373405"/>
                <a:ext cx="218941" cy="21894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7" name="Oval 116">
                <a:extLst>
                  <a:ext uri="{FF2B5EF4-FFF2-40B4-BE49-F238E27FC236}">
                    <a16:creationId xmlns:a16="http://schemas.microsoft.com/office/drawing/2014/main" id="{24BAC1AF-AB50-406B-A5F0-A4E26D3F9BC2}"/>
                  </a:ext>
                </a:extLst>
              </p:cNvPr>
              <p:cNvSpPr/>
              <p:nvPr/>
            </p:nvSpPr>
            <p:spPr>
              <a:xfrm>
                <a:off x="3639784" y="4647527"/>
                <a:ext cx="218941" cy="21894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8" name="Oval 117">
                <a:extLst>
                  <a:ext uri="{FF2B5EF4-FFF2-40B4-BE49-F238E27FC236}">
                    <a16:creationId xmlns:a16="http://schemas.microsoft.com/office/drawing/2014/main" id="{21F76FC6-4936-4EDA-B6DC-77A015405EF0}"/>
                  </a:ext>
                </a:extLst>
              </p:cNvPr>
              <p:cNvSpPr/>
              <p:nvPr/>
            </p:nvSpPr>
            <p:spPr>
              <a:xfrm>
                <a:off x="4258121" y="4373405"/>
                <a:ext cx="218941" cy="21894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76" name="Group 75">
              <a:extLst>
                <a:ext uri="{FF2B5EF4-FFF2-40B4-BE49-F238E27FC236}">
                  <a16:creationId xmlns:a16="http://schemas.microsoft.com/office/drawing/2014/main" id="{F5FE2A7C-FBBB-46C6-B0FC-DE0A63196C37}"/>
                </a:ext>
              </a:extLst>
            </p:cNvPr>
            <p:cNvGrpSpPr/>
            <p:nvPr/>
          </p:nvGrpSpPr>
          <p:grpSpPr>
            <a:xfrm>
              <a:off x="7774645" y="3889183"/>
              <a:ext cx="3282566" cy="529113"/>
              <a:chOff x="1359638" y="3857073"/>
              <a:chExt cx="3282566" cy="529113"/>
            </a:xfrm>
            <a:solidFill>
              <a:srgbClr val="77AAC6"/>
            </a:solidFill>
          </p:grpSpPr>
          <p:sp>
            <p:nvSpPr>
              <p:cNvPr id="106" name="Oval 105">
                <a:extLst>
                  <a:ext uri="{FF2B5EF4-FFF2-40B4-BE49-F238E27FC236}">
                    <a16:creationId xmlns:a16="http://schemas.microsoft.com/office/drawing/2014/main" id="{62EB5B96-7BA7-406E-830F-D554599C809D}"/>
                  </a:ext>
                </a:extLst>
              </p:cNvPr>
              <p:cNvSpPr/>
              <p:nvPr/>
            </p:nvSpPr>
            <p:spPr>
              <a:xfrm>
                <a:off x="4423263" y="3933678"/>
                <a:ext cx="218941" cy="21894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7" name="Oval 106">
                <a:extLst>
                  <a:ext uri="{FF2B5EF4-FFF2-40B4-BE49-F238E27FC236}">
                    <a16:creationId xmlns:a16="http://schemas.microsoft.com/office/drawing/2014/main" id="{FFBA5A82-6155-40FB-8399-824752D91C21}"/>
                  </a:ext>
                </a:extLst>
              </p:cNvPr>
              <p:cNvSpPr/>
              <p:nvPr/>
            </p:nvSpPr>
            <p:spPr>
              <a:xfrm>
                <a:off x="1359638" y="3917456"/>
                <a:ext cx="218941" cy="21894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8" name="Oval 107">
                <a:extLst>
                  <a:ext uri="{FF2B5EF4-FFF2-40B4-BE49-F238E27FC236}">
                    <a16:creationId xmlns:a16="http://schemas.microsoft.com/office/drawing/2014/main" id="{6E41EB4D-AA16-4282-87D0-57E8D23136AC}"/>
                  </a:ext>
                </a:extLst>
              </p:cNvPr>
              <p:cNvSpPr/>
              <p:nvPr/>
            </p:nvSpPr>
            <p:spPr>
              <a:xfrm>
                <a:off x="1790125" y="3917456"/>
                <a:ext cx="218941" cy="21894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9" name="Oval 108">
                <a:extLst>
                  <a:ext uri="{FF2B5EF4-FFF2-40B4-BE49-F238E27FC236}">
                    <a16:creationId xmlns:a16="http://schemas.microsoft.com/office/drawing/2014/main" id="{18B1AE47-4739-4031-8C74-2496119522ED}"/>
                  </a:ext>
                </a:extLst>
              </p:cNvPr>
              <p:cNvSpPr/>
              <p:nvPr/>
            </p:nvSpPr>
            <p:spPr>
              <a:xfrm>
                <a:off x="2319226" y="4167245"/>
                <a:ext cx="218941" cy="21894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0" name="Oval 109">
                <a:extLst>
                  <a:ext uri="{FF2B5EF4-FFF2-40B4-BE49-F238E27FC236}">
                    <a16:creationId xmlns:a16="http://schemas.microsoft.com/office/drawing/2014/main" id="{E0FBFD5A-4404-4BC8-B2B7-016476607E6B}"/>
                  </a:ext>
                </a:extLst>
              </p:cNvPr>
              <p:cNvSpPr/>
              <p:nvPr/>
            </p:nvSpPr>
            <p:spPr>
              <a:xfrm>
                <a:off x="2705520" y="3971183"/>
                <a:ext cx="218941" cy="21894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1" name="Oval 110">
                <a:extLst>
                  <a:ext uri="{FF2B5EF4-FFF2-40B4-BE49-F238E27FC236}">
                    <a16:creationId xmlns:a16="http://schemas.microsoft.com/office/drawing/2014/main" id="{05478A7C-6B99-4CB3-9EBB-7DED26F5E330}"/>
                  </a:ext>
                </a:extLst>
              </p:cNvPr>
              <p:cNvSpPr/>
              <p:nvPr/>
            </p:nvSpPr>
            <p:spPr>
              <a:xfrm>
                <a:off x="3239409" y="3859163"/>
                <a:ext cx="218941" cy="21894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2" name="Oval 111">
                <a:extLst>
                  <a:ext uri="{FF2B5EF4-FFF2-40B4-BE49-F238E27FC236}">
                    <a16:creationId xmlns:a16="http://schemas.microsoft.com/office/drawing/2014/main" id="{93285194-D40E-4DC5-85D7-DB64531724C7}"/>
                  </a:ext>
                </a:extLst>
              </p:cNvPr>
              <p:cNvSpPr/>
              <p:nvPr/>
            </p:nvSpPr>
            <p:spPr>
              <a:xfrm>
                <a:off x="3795489" y="3857073"/>
                <a:ext cx="218941" cy="21894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77" name="Group 76">
              <a:extLst>
                <a:ext uri="{FF2B5EF4-FFF2-40B4-BE49-F238E27FC236}">
                  <a16:creationId xmlns:a16="http://schemas.microsoft.com/office/drawing/2014/main" id="{56D73005-561D-4A04-A64B-8C25171D0323}"/>
                </a:ext>
              </a:extLst>
            </p:cNvPr>
            <p:cNvGrpSpPr/>
            <p:nvPr/>
          </p:nvGrpSpPr>
          <p:grpSpPr>
            <a:xfrm>
              <a:off x="7726413" y="2216785"/>
              <a:ext cx="3165656" cy="2784827"/>
              <a:chOff x="1311406" y="2179798"/>
              <a:chExt cx="3165656" cy="2784827"/>
            </a:xfrm>
            <a:solidFill>
              <a:srgbClr val="77AAC6"/>
            </a:solidFill>
          </p:grpSpPr>
          <p:sp>
            <p:nvSpPr>
              <p:cNvPr id="98" name="Oval 97">
                <a:extLst>
                  <a:ext uri="{FF2B5EF4-FFF2-40B4-BE49-F238E27FC236}">
                    <a16:creationId xmlns:a16="http://schemas.microsoft.com/office/drawing/2014/main" id="{074AD179-40C9-43A9-B013-B841506E1378}"/>
                  </a:ext>
                </a:extLst>
              </p:cNvPr>
              <p:cNvSpPr/>
              <p:nvPr/>
            </p:nvSpPr>
            <p:spPr>
              <a:xfrm>
                <a:off x="1311406" y="3465105"/>
                <a:ext cx="218941" cy="21894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9" name="Oval 98">
                <a:extLst>
                  <a:ext uri="{FF2B5EF4-FFF2-40B4-BE49-F238E27FC236}">
                    <a16:creationId xmlns:a16="http://schemas.microsoft.com/office/drawing/2014/main" id="{A99A4126-CD65-4455-B193-41459239DA97}"/>
                  </a:ext>
                </a:extLst>
              </p:cNvPr>
              <p:cNvSpPr/>
              <p:nvPr/>
            </p:nvSpPr>
            <p:spPr>
              <a:xfrm>
                <a:off x="1479440" y="3092586"/>
                <a:ext cx="218941" cy="21894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0" name="Oval 99">
                <a:extLst>
                  <a:ext uri="{FF2B5EF4-FFF2-40B4-BE49-F238E27FC236}">
                    <a16:creationId xmlns:a16="http://schemas.microsoft.com/office/drawing/2014/main" id="{0B3AFA96-8C4D-4681-8E1D-264D5CBA58C1}"/>
                  </a:ext>
                </a:extLst>
              </p:cNvPr>
              <p:cNvSpPr/>
              <p:nvPr/>
            </p:nvSpPr>
            <p:spPr>
              <a:xfrm>
                <a:off x="1882834" y="3484028"/>
                <a:ext cx="218941" cy="21894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1" name="Oval 100">
                <a:extLst>
                  <a:ext uri="{FF2B5EF4-FFF2-40B4-BE49-F238E27FC236}">
                    <a16:creationId xmlns:a16="http://schemas.microsoft.com/office/drawing/2014/main" id="{F79C1466-994D-4808-9042-0EC617E85932}"/>
                  </a:ext>
                </a:extLst>
              </p:cNvPr>
              <p:cNvSpPr/>
              <p:nvPr/>
            </p:nvSpPr>
            <p:spPr>
              <a:xfrm>
                <a:off x="3713377" y="2179798"/>
                <a:ext cx="218941" cy="21894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 name="Oval 101">
                <a:extLst>
                  <a:ext uri="{FF2B5EF4-FFF2-40B4-BE49-F238E27FC236}">
                    <a16:creationId xmlns:a16="http://schemas.microsoft.com/office/drawing/2014/main" id="{21B12D2D-6293-46EC-A78D-B6D295A41F43}"/>
                  </a:ext>
                </a:extLst>
              </p:cNvPr>
              <p:cNvSpPr/>
              <p:nvPr/>
            </p:nvSpPr>
            <p:spPr>
              <a:xfrm>
                <a:off x="2394047" y="3508039"/>
                <a:ext cx="218941" cy="21894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3" name="Oval 102">
                <a:extLst>
                  <a:ext uri="{FF2B5EF4-FFF2-40B4-BE49-F238E27FC236}">
                    <a16:creationId xmlns:a16="http://schemas.microsoft.com/office/drawing/2014/main" id="{5DE653DD-61BA-4AE8-BA93-1A04A981CC71}"/>
                  </a:ext>
                </a:extLst>
              </p:cNvPr>
              <p:cNvSpPr/>
              <p:nvPr/>
            </p:nvSpPr>
            <p:spPr>
              <a:xfrm>
                <a:off x="3569051" y="3486285"/>
                <a:ext cx="218941" cy="21894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4" name="Oval 103">
                <a:extLst>
                  <a:ext uri="{FF2B5EF4-FFF2-40B4-BE49-F238E27FC236}">
                    <a16:creationId xmlns:a16="http://schemas.microsoft.com/office/drawing/2014/main" id="{92BE32BE-1266-46CA-A941-89EDEA16C152}"/>
                  </a:ext>
                </a:extLst>
              </p:cNvPr>
              <p:cNvSpPr/>
              <p:nvPr/>
            </p:nvSpPr>
            <p:spPr>
              <a:xfrm>
                <a:off x="3113917" y="4745684"/>
                <a:ext cx="218941" cy="21894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5" name="Oval 104">
                <a:extLst>
                  <a:ext uri="{FF2B5EF4-FFF2-40B4-BE49-F238E27FC236}">
                    <a16:creationId xmlns:a16="http://schemas.microsoft.com/office/drawing/2014/main" id="{218DB981-4BAA-43BE-885D-E8378135A24F}"/>
                  </a:ext>
                </a:extLst>
              </p:cNvPr>
              <p:cNvSpPr/>
              <p:nvPr/>
            </p:nvSpPr>
            <p:spPr>
              <a:xfrm>
                <a:off x="4258121" y="3456471"/>
                <a:ext cx="218941" cy="21894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78" name="Group 77">
              <a:extLst>
                <a:ext uri="{FF2B5EF4-FFF2-40B4-BE49-F238E27FC236}">
                  <a16:creationId xmlns:a16="http://schemas.microsoft.com/office/drawing/2014/main" id="{1DFA5C33-85BF-4A56-88D2-17ED85FDBBDD}"/>
                </a:ext>
              </a:extLst>
            </p:cNvPr>
            <p:cNvGrpSpPr/>
            <p:nvPr/>
          </p:nvGrpSpPr>
          <p:grpSpPr>
            <a:xfrm>
              <a:off x="8781433" y="2469988"/>
              <a:ext cx="2159065" cy="1206938"/>
              <a:chOff x="2366426" y="2397819"/>
              <a:chExt cx="2159065" cy="1206938"/>
            </a:xfrm>
            <a:solidFill>
              <a:srgbClr val="77AAC6"/>
            </a:solidFill>
          </p:grpSpPr>
          <p:sp>
            <p:nvSpPr>
              <p:cNvPr id="88" name="Oval 87">
                <a:extLst>
                  <a:ext uri="{FF2B5EF4-FFF2-40B4-BE49-F238E27FC236}">
                    <a16:creationId xmlns:a16="http://schemas.microsoft.com/office/drawing/2014/main" id="{4C8659F3-8042-4F64-81B5-DA311522F9AC}"/>
                  </a:ext>
                </a:extLst>
              </p:cNvPr>
              <p:cNvSpPr/>
              <p:nvPr/>
            </p:nvSpPr>
            <p:spPr>
              <a:xfrm>
                <a:off x="2799113" y="2397819"/>
                <a:ext cx="218941" cy="21894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9" name="Oval 88">
                <a:extLst>
                  <a:ext uri="{FF2B5EF4-FFF2-40B4-BE49-F238E27FC236}">
                    <a16:creationId xmlns:a16="http://schemas.microsoft.com/office/drawing/2014/main" id="{4D53F1CB-2CD3-4F8E-AA2D-C008ECE548C9}"/>
                  </a:ext>
                </a:extLst>
              </p:cNvPr>
              <p:cNvSpPr/>
              <p:nvPr/>
            </p:nvSpPr>
            <p:spPr>
              <a:xfrm>
                <a:off x="2366426" y="2982449"/>
                <a:ext cx="218941" cy="21894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0" name="Oval 89">
                <a:extLst>
                  <a:ext uri="{FF2B5EF4-FFF2-40B4-BE49-F238E27FC236}">
                    <a16:creationId xmlns:a16="http://schemas.microsoft.com/office/drawing/2014/main" id="{943E1301-E1AD-4838-AD43-4493CF94D4FD}"/>
                  </a:ext>
                </a:extLst>
              </p:cNvPr>
              <p:cNvSpPr/>
              <p:nvPr/>
            </p:nvSpPr>
            <p:spPr>
              <a:xfrm>
                <a:off x="2979602" y="3385816"/>
                <a:ext cx="218941" cy="21894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1" name="Oval 90">
                <a:extLst>
                  <a:ext uri="{FF2B5EF4-FFF2-40B4-BE49-F238E27FC236}">
                    <a16:creationId xmlns:a16="http://schemas.microsoft.com/office/drawing/2014/main" id="{0A2218CE-13D3-438C-8305-E04E18805C11}"/>
                  </a:ext>
                </a:extLst>
              </p:cNvPr>
              <p:cNvSpPr/>
              <p:nvPr/>
            </p:nvSpPr>
            <p:spPr>
              <a:xfrm>
                <a:off x="3264394" y="2982449"/>
                <a:ext cx="218941" cy="21894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2" name="Oval 91">
                <a:extLst>
                  <a:ext uri="{FF2B5EF4-FFF2-40B4-BE49-F238E27FC236}">
                    <a16:creationId xmlns:a16="http://schemas.microsoft.com/office/drawing/2014/main" id="{3EBACFCA-F73B-4AB8-A2FE-227741FABAD1}"/>
                  </a:ext>
                </a:extLst>
              </p:cNvPr>
              <p:cNvSpPr/>
              <p:nvPr/>
            </p:nvSpPr>
            <p:spPr>
              <a:xfrm>
                <a:off x="3725965" y="3089023"/>
                <a:ext cx="218941" cy="21894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3" name="Oval 92">
                <a:extLst>
                  <a:ext uri="{FF2B5EF4-FFF2-40B4-BE49-F238E27FC236}">
                    <a16:creationId xmlns:a16="http://schemas.microsoft.com/office/drawing/2014/main" id="{C45D2D06-D3E1-4495-B2C2-36F22A36406E}"/>
                  </a:ext>
                </a:extLst>
              </p:cNvPr>
              <p:cNvSpPr/>
              <p:nvPr/>
            </p:nvSpPr>
            <p:spPr>
              <a:xfrm>
                <a:off x="4306550" y="2947933"/>
                <a:ext cx="218941" cy="21894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79" name="Group 78">
              <a:extLst>
                <a:ext uri="{FF2B5EF4-FFF2-40B4-BE49-F238E27FC236}">
                  <a16:creationId xmlns:a16="http://schemas.microsoft.com/office/drawing/2014/main" id="{C6E68071-888E-4F43-B458-6578AC2FBDD3}"/>
                </a:ext>
              </a:extLst>
            </p:cNvPr>
            <p:cNvGrpSpPr/>
            <p:nvPr/>
          </p:nvGrpSpPr>
          <p:grpSpPr>
            <a:xfrm>
              <a:off x="8315185" y="2547173"/>
              <a:ext cx="2232372" cy="647928"/>
              <a:chOff x="1971449" y="2403830"/>
              <a:chExt cx="2232372" cy="647928"/>
            </a:xfrm>
            <a:solidFill>
              <a:srgbClr val="77AAC6"/>
            </a:solidFill>
          </p:grpSpPr>
          <p:sp>
            <p:nvSpPr>
              <p:cNvPr id="83" name="Oval 82">
                <a:extLst>
                  <a:ext uri="{FF2B5EF4-FFF2-40B4-BE49-F238E27FC236}">
                    <a16:creationId xmlns:a16="http://schemas.microsoft.com/office/drawing/2014/main" id="{1A5A3A47-11D8-4ADE-8B5E-C34639DEFF67}"/>
                  </a:ext>
                </a:extLst>
              </p:cNvPr>
              <p:cNvSpPr/>
              <p:nvPr/>
            </p:nvSpPr>
            <p:spPr>
              <a:xfrm>
                <a:off x="2179138" y="2403830"/>
                <a:ext cx="218941" cy="21894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4" name="Oval 83">
                <a:extLst>
                  <a:ext uri="{FF2B5EF4-FFF2-40B4-BE49-F238E27FC236}">
                    <a16:creationId xmlns:a16="http://schemas.microsoft.com/office/drawing/2014/main" id="{FE034584-F86C-4DD4-9C74-BBD75C80DBDC}"/>
                  </a:ext>
                </a:extLst>
              </p:cNvPr>
              <p:cNvSpPr/>
              <p:nvPr/>
            </p:nvSpPr>
            <p:spPr>
              <a:xfrm>
                <a:off x="1971449" y="2832817"/>
                <a:ext cx="218941" cy="21894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5" name="Oval 84">
                <a:extLst>
                  <a:ext uri="{FF2B5EF4-FFF2-40B4-BE49-F238E27FC236}">
                    <a16:creationId xmlns:a16="http://schemas.microsoft.com/office/drawing/2014/main" id="{76868F99-BE9A-4D6E-AD28-504F89EF188D}"/>
                  </a:ext>
                </a:extLst>
              </p:cNvPr>
              <p:cNvSpPr/>
              <p:nvPr/>
            </p:nvSpPr>
            <p:spPr>
              <a:xfrm>
                <a:off x="2853256" y="2773919"/>
                <a:ext cx="218941" cy="21894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6" name="Oval 85">
                <a:extLst>
                  <a:ext uri="{FF2B5EF4-FFF2-40B4-BE49-F238E27FC236}">
                    <a16:creationId xmlns:a16="http://schemas.microsoft.com/office/drawing/2014/main" id="{CBDC358A-E48E-4A4D-9EC0-C0FB1C441A22}"/>
                  </a:ext>
                </a:extLst>
              </p:cNvPr>
              <p:cNvSpPr/>
              <p:nvPr/>
            </p:nvSpPr>
            <p:spPr>
              <a:xfrm>
                <a:off x="3499674" y="2463801"/>
                <a:ext cx="218941" cy="21894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7" name="Oval 86">
                <a:extLst>
                  <a:ext uri="{FF2B5EF4-FFF2-40B4-BE49-F238E27FC236}">
                    <a16:creationId xmlns:a16="http://schemas.microsoft.com/office/drawing/2014/main" id="{B9820AE9-8CBB-4514-A35D-8A40875D5266}"/>
                  </a:ext>
                </a:extLst>
              </p:cNvPr>
              <p:cNvSpPr/>
              <p:nvPr/>
            </p:nvSpPr>
            <p:spPr>
              <a:xfrm>
                <a:off x="3984880" y="2463801"/>
                <a:ext cx="218941" cy="21894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80" name="Group 79">
              <a:extLst>
                <a:ext uri="{FF2B5EF4-FFF2-40B4-BE49-F238E27FC236}">
                  <a16:creationId xmlns:a16="http://schemas.microsoft.com/office/drawing/2014/main" id="{A7CF2AEE-1171-4EE7-8AED-19935385678B}"/>
                </a:ext>
              </a:extLst>
            </p:cNvPr>
            <p:cNvGrpSpPr/>
            <p:nvPr/>
          </p:nvGrpSpPr>
          <p:grpSpPr>
            <a:xfrm>
              <a:off x="8816136" y="2159670"/>
              <a:ext cx="966368" cy="218941"/>
              <a:chOff x="2250644" y="5182517"/>
              <a:chExt cx="966368" cy="218941"/>
            </a:xfrm>
            <a:solidFill>
              <a:srgbClr val="77AAC6"/>
            </a:solidFill>
          </p:grpSpPr>
          <p:sp>
            <p:nvSpPr>
              <p:cNvPr id="81" name="Oval 80">
                <a:extLst>
                  <a:ext uri="{FF2B5EF4-FFF2-40B4-BE49-F238E27FC236}">
                    <a16:creationId xmlns:a16="http://schemas.microsoft.com/office/drawing/2014/main" id="{C492A56D-57BF-43C7-8BF0-FCC91CF21CC8}"/>
                  </a:ext>
                </a:extLst>
              </p:cNvPr>
              <p:cNvSpPr/>
              <p:nvPr/>
            </p:nvSpPr>
            <p:spPr>
              <a:xfrm>
                <a:off x="2250644" y="5182517"/>
                <a:ext cx="218941" cy="21894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2" name="Oval 81">
                <a:extLst>
                  <a:ext uri="{FF2B5EF4-FFF2-40B4-BE49-F238E27FC236}">
                    <a16:creationId xmlns:a16="http://schemas.microsoft.com/office/drawing/2014/main" id="{D869D936-FE9C-4C35-BEDB-B65081719784}"/>
                  </a:ext>
                </a:extLst>
              </p:cNvPr>
              <p:cNvSpPr/>
              <p:nvPr/>
            </p:nvSpPr>
            <p:spPr>
              <a:xfrm>
                <a:off x="2998071" y="5182517"/>
                <a:ext cx="218941" cy="21894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spTree>
    <p:custDataLst>
      <p:tags r:id="rId1"/>
    </p:custDataLst>
    <p:extLst>
      <p:ext uri="{BB962C8B-B14F-4D97-AF65-F5344CB8AC3E}">
        <p14:creationId xmlns:p14="http://schemas.microsoft.com/office/powerpoint/2010/main" val="2437274485"/>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bg/>
                                          </p:spTgt>
                                        </p:tgtEl>
                                        <p:attrNameLst>
                                          <p:attrName>style.visibility</p:attrName>
                                        </p:attrNameLst>
                                      </p:cBhvr>
                                      <p:to>
                                        <p:strVal val="visible"/>
                                      </p:to>
                                    </p:set>
                                    <p:animEffect transition="in" filter="fade">
                                      <p:cBhvr>
                                        <p:cTn id="7" dur="500"/>
                                        <p:tgtEl>
                                          <p:spTgt spid="17">
                                            <p:bg/>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7">
                                            <p:txEl>
                                              <p:pRg st="0" end="0"/>
                                            </p:txEl>
                                          </p:spTgt>
                                        </p:tgtEl>
                                        <p:attrNameLst>
                                          <p:attrName>style.visibility</p:attrName>
                                        </p:attrNameLst>
                                      </p:cBhvr>
                                      <p:to>
                                        <p:strVal val="visible"/>
                                      </p:to>
                                    </p:set>
                                    <p:animEffect transition="in" filter="fade">
                                      <p:cBhvr>
                                        <p:cTn id="12" dur="500"/>
                                        <p:tgtEl>
                                          <p:spTgt spid="17">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7">
                                            <p:txEl>
                                              <p:pRg st="1" end="1"/>
                                            </p:txEl>
                                          </p:spTgt>
                                        </p:tgtEl>
                                        <p:attrNameLst>
                                          <p:attrName>style.visibility</p:attrName>
                                        </p:attrNameLst>
                                      </p:cBhvr>
                                      <p:to>
                                        <p:strVal val="visible"/>
                                      </p:to>
                                    </p:set>
                                    <p:animEffect transition="in" filter="fade">
                                      <p:cBhvr>
                                        <p:cTn id="17" dur="500"/>
                                        <p:tgtEl>
                                          <p:spTgt spid="1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uiExpand="1" build="p"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Group 41">
            <a:extLst>
              <a:ext uri="{FF2B5EF4-FFF2-40B4-BE49-F238E27FC236}">
                <a16:creationId xmlns:a16="http://schemas.microsoft.com/office/drawing/2014/main" id="{84D8390B-55BB-DC68-6C38-234C5F4C2E56}"/>
              </a:ext>
            </a:extLst>
          </p:cNvPr>
          <p:cNvGrpSpPr/>
          <p:nvPr/>
        </p:nvGrpSpPr>
        <p:grpSpPr>
          <a:xfrm>
            <a:off x="-1235" y="-815"/>
            <a:ext cx="9496109" cy="611122"/>
            <a:chOff x="-1235" y="-815"/>
            <a:chExt cx="9496109" cy="611122"/>
          </a:xfrm>
        </p:grpSpPr>
        <p:sp>
          <p:nvSpPr>
            <p:cNvPr id="43" name="TextBox 42">
              <a:extLst>
                <a:ext uri="{FF2B5EF4-FFF2-40B4-BE49-F238E27FC236}">
                  <a16:creationId xmlns:a16="http://schemas.microsoft.com/office/drawing/2014/main" id="{DAD478BE-FBDA-DC64-8558-B8C0FB8235B4}"/>
                </a:ext>
              </a:extLst>
            </p:cNvPr>
            <p:cNvSpPr txBox="1"/>
            <p:nvPr/>
          </p:nvSpPr>
          <p:spPr>
            <a:xfrm>
              <a:off x="734150" y="21600"/>
              <a:ext cx="8760724" cy="584775"/>
            </a:xfrm>
            <a:prstGeom prst="rect">
              <a:avLst/>
            </a:prstGeom>
            <a:noFill/>
          </p:spPr>
          <p:txBody>
            <a:bodyPr wrap="square">
              <a:spAutoFit/>
            </a:bodyPr>
            <a:lstStyle/>
            <a:p>
              <a:r>
                <a:rPr lang="en-GB" sz="3200" dirty="0">
                  <a:solidFill>
                    <a:srgbClr val="595959"/>
                  </a:solidFill>
                </a:rPr>
                <a:t>Scope of facilities covered by the HHFA</a:t>
              </a:r>
            </a:p>
          </p:txBody>
        </p:sp>
        <p:pic>
          <p:nvPicPr>
            <p:cNvPr id="44" name="Picture 43">
              <a:extLst>
                <a:ext uri="{FF2B5EF4-FFF2-40B4-BE49-F238E27FC236}">
                  <a16:creationId xmlns:a16="http://schemas.microsoft.com/office/drawing/2014/main" id="{2BBCD590-2449-7FDC-111E-501E5119FFE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rot="5400000">
              <a:off x="-1522" y="-528"/>
              <a:ext cx="611122" cy="610548"/>
            </a:xfrm>
            <a:prstGeom prst="rect">
              <a:avLst/>
            </a:prstGeom>
          </p:spPr>
        </p:pic>
      </p:grpSp>
      <p:sp>
        <p:nvSpPr>
          <p:cNvPr id="19" name="TextBox 18">
            <a:extLst>
              <a:ext uri="{FF2B5EF4-FFF2-40B4-BE49-F238E27FC236}">
                <a16:creationId xmlns:a16="http://schemas.microsoft.com/office/drawing/2014/main" id="{E40AB595-1D04-4301-9FF7-4B67E59FB817}"/>
              </a:ext>
            </a:extLst>
          </p:cNvPr>
          <p:cNvSpPr txBox="1"/>
          <p:nvPr/>
        </p:nvSpPr>
        <p:spPr>
          <a:xfrm>
            <a:off x="609313" y="3946806"/>
            <a:ext cx="3524036" cy="1958535"/>
          </a:xfrm>
          <a:prstGeom prst="rect">
            <a:avLst/>
          </a:prstGeom>
          <a:solidFill>
            <a:srgbClr val="31B09C"/>
          </a:solidFill>
        </p:spPr>
        <p:txBody>
          <a:bodyPr vert="horz" wrap="square" lIns="91440" tIns="504000" rIns="91440" bIns="45720" rtlCol="0" anchor="ctr">
            <a:noAutofit/>
          </a:bodyPr>
          <a:lstStyle>
            <a:lvl1pPr algn="r">
              <a:lnSpc>
                <a:spcPct val="90000"/>
              </a:lnSpc>
              <a:spcBef>
                <a:spcPct val="0"/>
              </a:spcBef>
              <a:buNone/>
              <a:defRPr sz="4400">
                <a:solidFill>
                  <a:schemeClr val="bg1"/>
                </a:solidFill>
                <a:latin typeface="+mj-lt"/>
                <a:ea typeface="+mj-ea"/>
                <a:cs typeface="+mj-cs"/>
              </a:defRPr>
            </a:lvl1pPr>
          </a:lstStyle>
          <a:p>
            <a:pPr algn="ctr"/>
            <a:r>
              <a:rPr lang="en-GB" sz="2400" dirty="0"/>
              <a:t>public (MOH)</a:t>
            </a:r>
          </a:p>
        </p:txBody>
      </p:sp>
      <p:grpSp>
        <p:nvGrpSpPr>
          <p:cNvPr id="20" name="circle 1">
            <a:extLst>
              <a:ext uri="{FF2B5EF4-FFF2-40B4-BE49-F238E27FC236}">
                <a16:creationId xmlns:a16="http://schemas.microsoft.com/office/drawing/2014/main" id="{236A5EBF-9235-41A8-9E62-C0E7C49F5535}"/>
              </a:ext>
            </a:extLst>
          </p:cNvPr>
          <p:cNvGrpSpPr/>
          <p:nvPr/>
        </p:nvGrpSpPr>
        <p:grpSpPr>
          <a:xfrm>
            <a:off x="1171498" y="2135414"/>
            <a:ext cx="2399666" cy="2399666"/>
            <a:chOff x="470234" y="1852537"/>
            <a:chExt cx="2295039" cy="2295039"/>
          </a:xfrm>
        </p:grpSpPr>
        <p:sp>
          <p:nvSpPr>
            <p:cNvPr id="21" name="circle">
              <a:extLst>
                <a:ext uri="{FF2B5EF4-FFF2-40B4-BE49-F238E27FC236}">
                  <a16:creationId xmlns:a16="http://schemas.microsoft.com/office/drawing/2014/main" id="{3D462AD9-EE6E-468F-98A6-1EA4252DE7E8}"/>
                </a:ext>
              </a:extLst>
            </p:cNvPr>
            <p:cNvSpPr/>
            <p:nvPr/>
          </p:nvSpPr>
          <p:spPr>
            <a:xfrm>
              <a:off x="470234" y="1852537"/>
              <a:ext cx="2295039" cy="2295039"/>
            </a:xfrm>
            <a:prstGeom prst="ellipse">
              <a:avLst/>
            </a:prstGeom>
            <a:solidFill>
              <a:srgbClr val="CBEB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2" name="Picture 21">
              <a:extLst>
                <a:ext uri="{FF2B5EF4-FFF2-40B4-BE49-F238E27FC236}">
                  <a16:creationId xmlns:a16="http://schemas.microsoft.com/office/drawing/2014/main" id="{DE0BB92E-092E-46A9-9D6E-E1637231D527}"/>
                </a:ext>
              </a:extLst>
            </p:cNvPr>
            <p:cNvPicPr>
              <a:picLocks noChangeAspect="1"/>
            </p:cNvPicPr>
            <p:nvPr/>
          </p:nvPicPr>
          <p:blipFill>
            <a:blip r:embed="rId5">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634958" y="2672957"/>
              <a:ext cx="1965589" cy="692051"/>
            </a:xfrm>
            <a:prstGeom prst="rect">
              <a:avLst/>
            </a:prstGeom>
          </p:spPr>
        </p:pic>
      </p:grpSp>
      <p:sp>
        <p:nvSpPr>
          <p:cNvPr id="23" name="TextBox 22">
            <a:extLst>
              <a:ext uri="{FF2B5EF4-FFF2-40B4-BE49-F238E27FC236}">
                <a16:creationId xmlns:a16="http://schemas.microsoft.com/office/drawing/2014/main" id="{B3609AD5-DDE7-424F-97B5-962065F383CE}"/>
              </a:ext>
            </a:extLst>
          </p:cNvPr>
          <p:cNvSpPr txBox="1"/>
          <p:nvPr/>
        </p:nvSpPr>
        <p:spPr>
          <a:xfrm>
            <a:off x="4418757" y="3946806"/>
            <a:ext cx="3524036" cy="1958535"/>
          </a:xfrm>
          <a:prstGeom prst="rect">
            <a:avLst/>
          </a:prstGeom>
          <a:solidFill>
            <a:srgbClr val="31B09C"/>
          </a:solidFill>
        </p:spPr>
        <p:txBody>
          <a:bodyPr vert="horz" wrap="square" lIns="91440" tIns="504000" rIns="91440" bIns="45720" rtlCol="0" anchor="ctr">
            <a:noAutofit/>
          </a:bodyPr>
          <a:lstStyle>
            <a:lvl1pPr algn="r">
              <a:lnSpc>
                <a:spcPct val="90000"/>
              </a:lnSpc>
              <a:spcBef>
                <a:spcPct val="0"/>
              </a:spcBef>
              <a:buNone/>
              <a:defRPr sz="4400">
                <a:solidFill>
                  <a:schemeClr val="bg1"/>
                </a:solidFill>
                <a:latin typeface="+mj-lt"/>
                <a:ea typeface="+mj-ea"/>
                <a:cs typeface="+mj-cs"/>
              </a:defRPr>
            </a:lvl1pPr>
          </a:lstStyle>
          <a:p>
            <a:pPr algn="ctr"/>
            <a:r>
              <a:rPr lang="en-GB" sz="2400" dirty="0"/>
              <a:t>private </a:t>
            </a:r>
            <a:br>
              <a:rPr lang="en-GB" sz="2400" dirty="0"/>
            </a:br>
            <a:r>
              <a:rPr lang="en-GB" sz="2400" dirty="0"/>
              <a:t>(NGO, FBO, </a:t>
            </a:r>
            <a:br>
              <a:rPr lang="en-GB" sz="2400" dirty="0"/>
            </a:br>
            <a:r>
              <a:rPr lang="en-GB" sz="2400" dirty="0"/>
              <a:t>private for profit)</a:t>
            </a:r>
          </a:p>
        </p:txBody>
      </p:sp>
      <p:grpSp>
        <p:nvGrpSpPr>
          <p:cNvPr id="24" name="circle 1">
            <a:extLst>
              <a:ext uri="{FF2B5EF4-FFF2-40B4-BE49-F238E27FC236}">
                <a16:creationId xmlns:a16="http://schemas.microsoft.com/office/drawing/2014/main" id="{ECE31020-7A9E-4AFC-B068-495F650FB53D}"/>
              </a:ext>
            </a:extLst>
          </p:cNvPr>
          <p:cNvGrpSpPr/>
          <p:nvPr/>
        </p:nvGrpSpPr>
        <p:grpSpPr>
          <a:xfrm>
            <a:off x="4980942" y="2135414"/>
            <a:ext cx="2399666" cy="2399666"/>
            <a:chOff x="470234" y="1852537"/>
            <a:chExt cx="2295039" cy="2295039"/>
          </a:xfrm>
        </p:grpSpPr>
        <p:sp>
          <p:nvSpPr>
            <p:cNvPr id="25" name="circle">
              <a:extLst>
                <a:ext uri="{FF2B5EF4-FFF2-40B4-BE49-F238E27FC236}">
                  <a16:creationId xmlns:a16="http://schemas.microsoft.com/office/drawing/2014/main" id="{B21710FD-E0AC-4FAC-90F0-87AB18A0CF1A}"/>
                </a:ext>
              </a:extLst>
            </p:cNvPr>
            <p:cNvSpPr/>
            <p:nvPr/>
          </p:nvSpPr>
          <p:spPr>
            <a:xfrm>
              <a:off x="470234" y="1852537"/>
              <a:ext cx="2295039" cy="2295039"/>
            </a:xfrm>
            <a:prstGeom prst="ellipse">
              <a:avLst/>
            </a:prstGeom>
            <a:solidFill>
              <a:srgbClr val="CBEB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6" name="Picture 25">
              <a:extLst>
                <a:ext uri="{FF2B5EF4-FFF2-40B4-BE49-F238E27FC236}">
                  <a16:creationId xmlns:a16="http://schemas.microsoft.com/office/drawing/2014/main" id="{EAB5B314-717F-405D-B464-0189DB93C54A}"/>
                </a:ext>
              </a:extLst>
            </p:cNvPr>
            <p:cNvPicPr>
              <a:picLocks noChangeAspect="1"/>
            </p:cNvPicPr>
            <p:nvPr/>
          </p:nvPicPr>
          <p:blipFill>
            <a:blip r:embed="rId5">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640047" y="2687488"/>
              <a:ext cx="1955413" cy="688468"/>
            </a:xfrm>
            <a:prstGeom prst="rect">
              <a:avLst/>
            </a:prstGeom>
          </p:spPr>
        </p:pic>
      </p:grpSp>
      <p:sp>
        <p:nvSpPr>
          <p:cNvPr id="27" name="TextBox 26">
            <a:extLst>
              <a:ext uri="{FF2B5EF4-FFF2-40B4-BE49-F238E27FC236}">
                <a16:creationId xmlns:a16="http://schemas.microsoft.com/office/drawing/2014/main" id="{A76392AC-CDA7-4825-BA3A-E955F5559A69}"/>
              </a:ext>
            </a:extLst>
          </p:cNvPr>
          <p:cNvSpPr txBox="1"/>
          <p:nvPr/>
        </p:nvSpPr>
        <p:spPr>
          <a:xfrm>
            <a:off x="8228201" y="3946806"/>
            <a:ext cx="3524036" cy="1958535"/>
          </a:xfrm>
          <a:prstGeom prst="rect">
            <a:avLst/>
          </a:prstGeom>
          <a:solidFill>
            <a:srgbClr val="31B09C"/>
          </a:solidFill>
        </p:spPr>
        <p:txBody>
          <a:bodyPr vert="horz" wrap="square" lIns="91440" tIns="504000" rIns="91440" bIns="45720" rtlCol="0" anchor="ctr">
            <a:noAutofit/>
          </a:bodyPr>
          <a:lstStyle>
            <a:lvl1pPr algn="r">
              <a:lnSpc>
                <a:spcPct val="90000"/>
              </a:lnSpc>
              <a:spcBef>
                <a:spcPct val="0"/>
              </a:spcBef>
              <a:buNone/>
              <a:defRPr sz="4400">
                <a:solidFill>
                  <a:schemeClr val="bg1"/>
                </a:solidFill>
                <a:latin typeface="+mj-lt"/>
                <a:ea typeface="+mj-ea"/>
                <a:cs typeface="+mj-cs"/>
              </a:defRPr>
            </a:lvl1pPr>
          </a:lstStyle>
          <a:p>
            <a:pPr algn="ctr"/>
            <a:r>
              <a:rPr lang="en-GB" sz="2400" dirty="0"/>
              <a:t>other government facilities </a:t>
            </a:r>
          </a:p>
          <a:p>
            <a:pPr algn="ctr"/>
            <a:r>
              <a:rPr lang="en-GB" sz="2400" dirty="0"/>
              <a:t>(e.g. military)</a:t>
            </a:r>
          </a:p>
        </p:txBody>
      </p:sp>
      <p:grpSp>
        <p:nvGrpSpPr>
          <p:cNvPr id="28" name="circle 1">
            <a:extLst>
              <a:ext uri="{FF2B5EF4-FFF2-40B4-BE49-F238E27FC236}">
                <a16:creationId xmlns:a16="http://schemas.microsoft.com/office/drawing/2014/main" id="{A28F9374-821C-470D-A749-DB188AD4087B}"/>
              </a:ext>
            </a:extLst>
          </p:cNvPr>
          <p:cNvGrpSpPr/>
          <p:nvPr/>
        </p:nvGrpSpPr>
        <p:grpSpPr>
          <a:xfrm>
            <a:off x="8790386" y="2135414"/>
            <a:ext cx="2399666" cy="2399666"/>
            <a:chOff x="470234" y="1852537"/>
            <a:chExt cx="2295039" cy="2295039"/>
          </a:xfrm>
        </p:grpSpPr>
        <p:sp>
          <p:nvSpPr>
            <p:cNvPr id="29" name="circle">
              <a:extLst>
                <a:ext uri="{FF2B5EF4-FFF2-40B4-BE49-F238E27FC236}">
                  <a16:creationId xmlns:a16="http://schemas.microsoft.com/office/drawing/2014/main" id="{997C03C0-D688-429D-A165-320975D5781C}"/>
                </a:ext>
              </a:extLst>
            </p:cNvPr>
            <p:cNvSpPr/>
            <p:nvPr/>
          </p:nvSpPr>
          <p:spPr>
            <a:xfrm>
              <a:off x="470234" y="1852537"/>
              <a:ext cx="2295039" cy="2295039"/>
            </a:xfrm>
            <a:prstGeom prst="ellipse">
              <a:avLst/>
            </a:prstGeom>
            <a:solidFill>
              <a:srgbClr val="CBEB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0" name="Picture 29">
              <a:extLst>
                <a:ext uri="{FF2B5EF4-FFF2-40B4-BE49-F238E27FC236}">
                  <a16:creationId xmlns:a16="http://schemas.microsoft.com/office/drawing/2014/main" id="{B6EF80B7-E1FC-4EF5-A17A-FE0E254E03AF}"/>
                </a:ext>
              </a:extLst>
            </p:cNvPr>
            <p:cNvPicPr>
              <a:picLocks noChangeAspect="1"/>
            </p:cNvPicPr>
            <p:nvPr/>
          </p:nvPicPr>
          <p:blipFill>
            <a:blip r:embed="rId5">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39304" y="2741755"/>
              <a:ext cx="1963811" cy="691425"/>
            </a:xfrm>
            <a:prstGeom prst="rect">
              <a:avLst/>
            </a:prstGeom>
          </p:spPr>
        </p:pic>
      </p:grpSp>
      <p:sp>
        <p:nvSpPr>
          <p:cNvPr id="17" name="Sentence stem">
            <a:extLst>
              <a:ext uri="{FF2B5EF4-FFF2-40B4-BE49-F238E27FC236}">
                <a16:creationId xmlns:a16="http://schemas.microsoft.com/office/drawing/2014/main" id="{5471A852-0E8C-4893-9B70-83A434E5034C}"/>
              </a:ext>
            </a:extLst>
          </p:cNvPr>
          <p:cNvSpPr txBox="1"/>
          <p:nvPr/>
        </p:nvSpPr>
        <p:spPr>
          <a:xfrm>
            <a:off x="755915" y="1002206"/>
            <a:ext cx="9662917" cy="428002"/>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2400" dirty="0">
                <a:solidFill>
                  <a:schemeClr val="tx1">
                    <a:lumMod val="65000"/>
                    <a:lumOff val="35000"/>
                  </a:schemeClr>
                </a:solidFill>
              </a:rPr>
              <a:t>The HHFA should cover:</a:t>
            </a:r>
          </a:p>
        </p:txBody>
      </p:sp>
    </p:spTree>
    <p:custDataLst>
      <p:tags r:id="rId1"/>
    </p:custDataLst>
    <p:extLst>
      <p:ext uri="{BB962C8B-B14F-4D97-AF65-F5344CB8AC3E}">
        <p14:creationId xmlns:p14="http://schemas.microsoft.com/office/powerpoint/2010/main" val="2258738156"/>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31" presetClass="entr" presetSubtype="0"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anim calcmode="lin" valueType="num">
                                      <p:cBhvr>
                                        <p:cTn id="12" dur="500" fill="hold"/>
                                        <p:tgtEl>
                                          <p:spTgt spid="20"/>
                                        </p:tgtEl>
                                        <p:attrNameLst>
                                          <p:attrName>ppt_w</p:attrName>
                                        </p:attrNameLst>
                                      </p:cBhvr>
                                      <p:tavLst>
                                        <p:tav tm="0">
                                          <p:val>
                                            <p:fltVal val="0"/>
                                          </p:val>
                                        </p:tav>
                                        <p:tav tm="100000">
                                          <p:val>
                                            <p:strVal val="#ppt_w"/>
                                          </p:val>
                                        </p:tav>
                                      </p:tavLst>
                                    </p:anim>
                                    <p:anim calcmode="lin" valueType="num">
                                      <p:cBhvr>
                                        <p:cTn id="13" dur="500" fill="hold"/>
                                        <p:tgtEl>
                                          <p:spTgt spid="20"/>
                                        </p:tgtEl>
                                        <p:attrNameLst>
                                          <p:attrName>ppt_h</p:attrName>
                                        </p:attrNameLst>
                                      </p:cBhvr>
                                      <p:tavLst>
                                        <p:tav tm="0">
                                          <p:val>
                                            <p:fltVal val="0"/>
                                          </p:val>
                                        </p:tav>
                                        <p:tav tm="100000">
                                          <p:val>
                                            <p:strVal val="#ppt_h"/>
                                          </p:val>
                                        </p:tav>
                                      </p:tavLst>
                                    </p:anim>
                                    <p:anim calcmode="lin" valueType="num">
                                      <p:cBhvr>
                                        <p:cTn id="14" dur="500" fill="hold"/>
                                        <p:tgtEl>
                                          <p:spTgt spid="20"/>
                                        </p:tgtEl>
                                        <p:attrNameLst>
                                          <p:attrName>style.rotation</p:attrName>
                                        </p:attrNameLst>
                                      </p:cBhvr>
                                      <p:tavLst>
                                        <p:tav tm="0">
                                          <p:val>
                                            <p:fltVal val="90"/>
                                          </p:val>
                                        </p:tav>
                                        <p:tav tm="100000">
                                          <p:val>
                                            <p:fltVal val="0"/>
                                          </p:val>
                                        </p:tav>
                                      </p:tavLst>
                                    </p:anim>
                                    <p:animEffect transition="in" filter="fade">
                                      <p:cBhvr>
                                        <p:cTn id="15" dur="500"/>
                                        <p:tgtEl>
                                          <p:spTgt spid="20"/>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wipe(left)">
                                      <p:cBhvr>
                                        <p:cTn id="18" dur="500"/>
                                        <p:tgtEl>
                                          <p:spTgt spid="19"/>
                                        </p:tgtEl>
                                      </p:cBhvr>
                                    </p:animEffect>
                                  </p:childTnLst>
                                </p:cTn>
                              </p:par>
                            </p:childTnLst>
                          </p:cTn>
                        </p:par>
                      </p:childTnLst>
                    </p:cTn>
                  </p:par>
                  <p:par>
                    <p:cTn id="19" fill="hold">
                      <p:stCondLst>
                        <p:cond delay="indefinite"/>
                      </p:stCondLst>
                      <p:childTnLst>
                        <p:par>
                          <p:cTn id="20" fill="hold">
                            <p:stCondLst>
                              <p:cond delay="0"/>
                            </p:stCondLst>
                            <p:childTnLst>
                              <p:par>
                                <p:cTn id="21" presetID="31" presetClass="entr" presetSubtype="0" fill="hold" nodeType="clickEffect">
                                  <p:stCondLst>
                                    <p:cond delay="0"/>
                                  </p:stCondLst>
                                  <p:childTnLst>
                                    <p:set>
                                      <p:cBhvr>
                                        <p:cTn id="22" dur="1" fill="hold">
                                          <p:stCondLst>
                                            <p:cond delay="0"/>
                                          </p:stCondLst>
                                        </p:cTn>
                                        <p:tgtEl>
                                          <p:spTgt spid="24"/>
                                        </p:tgtEl>
                                        <p:attrNameLst>
                                          <p:attrName>style.visibility</p:attrName>
                                        </p:attrNameLst>
                                      </p:cBhvr>
                                      <p:to>
                                        <p:strVal val="visible"/>
                                      </p:to>
                                    </p:set>
                                    <p:anim calcmode="lin" valueType="num">
                                      <p:cBhvr>
                                        <p:cTn id="23" dur="500" fill="hold"/>
                                        <p:tgtEl>
                                          <p:spTgt spid="24"/>
                                        </p:tgtEl>
                                        <p:attrNameLst>
                                          <p:attrName>ppt_w</p:attrName>
                                        </p:attrNameLst>
                                      </p:cBhvr>
                                      <p:tavLst>
                                        <p:tav tm="0">
                                          <p:val>
                                            <p:fltVal val="0"/>
                                          </p:val>
                                        </p:tav>
                                        <p:tav tm="100000">
                                          <p:val>
                                            <p:strVal val="#ppt_w"/>
                                          </p:val>
                                        </p:tav>
                                      </p:tavLst>
                                    </p:anim>
                                    <p:anim calcmode="lin" valueType="num">
                                      <p:cBhvr>
                                        <p:cTn id="24" dur="500" fill="hold"/>
                                        <p:tgtEl>
                                          <p:spTgt spid="24"/>
                                        </p:tgtEl>
                                        <p:attrNameLst>
                                          <p:attrName>ppt_h</p:attrName>
                                        </p:attrNameLst>
                                      </p:cBhvr>
                                      <p:tavLst>
                                        <p:tav tm="0">
                                          <p:val>
                                            <p:fltVal val="0"/>
                                          </p:val>
                                        </p:tav>
                                        <p:tav tm="100000">
                                          <p:val>
                                            <p:strVal val="#ppt_h"/>
                                          </p:val>
                                        </p:tav>
                                      </p:tavLst>
                                    </p:anim>
                                    <p:anim calcmode="lin" valueType="num">
                                      <p:cBhvr>
                                        <p:cTn id="25" dur="500" fill="hold"/>
                                        <p:tgtEl>
                                          <p:spTgt spid="24"/>
                                        </p:tgtEl>
                                        <p:attrNameLst>
                                          <p:attrName>style.rotation</p:attrName>
                                        </p:attrNameLst>
                                      </p:cBhvr>
                                      <p:tavLst>
                                        <p:tav tm="0">
                                          <p:val>
                                            <p:fltVal val="90"/>
                                          </p:val>
                                        </p:tav>
                                        <p:tav tm="100000">
                                          <p:val>
                                            <p:fltVal val="0"/>
                                          </p:val>
                                        </p:tav>
                                      </p:tavLst>
                                    </p:anim>
                                    <p:animEffect transition="in" filter="fade">
                                      <p:cBhvr>
                                        <p:cTn id="26" dur="500"/>
                                        <p:tgtEl>
                                          <p:spTgt spid="24"/>
                                        </p:tgtEl>
                                      </p:cBhvr>
                                    </p:animEffect>
                                  </p:childTnLst>
                                </p:cTn>
                              </p:par>
                              <p:par>
                                <p:cTn id="27" presetID="22" presetClass="entr" presetSubtype="8" fill="hold" grpId="0" nodeType="withEffect">
                                  <p:stCondLst>
                                    <p:cond delay="0"/>
                                  </p:stCondLst>
                                  <p:childTnLst>
                                    <p:set>
                                      <p:cBhvr>
                                        <p:cTn id="28" dur="1" fill="hold">
                                          <p:stCondLst>
                                            <p:cond delay="0"/>
                                          </p:stCondLst>
                                        </p:cTn>
                                        <p:tgtEl>
                                          <p:spTgt spid="23"/>
                                        </p:tgtEl>
                                        <p:attrNameLst>
                                          <p:attrName>style.visibility</p:attrName>
                                        </p:attrNameLst>
                                      </p:cBhvr>
                                      <p:to>
                                        <p:strVal val="visible"/>
                                      </p:to>
                                    </p:set>
                                    <p:animEffect transition="in" filter="wipe(left)">
                                      <p:cBhvr>
                                        <p:cTn id="29" dur="500"/>
                                        <p:tgtEl>
                                          <p:spTgt spid="23"/>
                                        </p:tgtEl>
                                      </p:cBhvr>
                                    </p:animEffect>
                                  </p:childTnLst>
                                </p:cTn>
                              </p:par>
                            </p:childTnLst>
                          </p:cTn>
                        </p:par>
                      </p:childTnLst>
                    </p:cTn>
                  </p:par>
                  <p:par>
                    <p:cTn id="30" fill="hold">
                      <p:stCondLst>
                        <p:cond delay="indefinite"/>
                      </p:stCondLst>
                      <p:childTnLst>
                        <p:par>
                          <p:cTn id="31" fill="hold">
                            <p:stCondLst>
                              <p:cond delay="0"/>
                            </p:stCondLst>
                            <p:childTnLst>
                              <p:par>
                                <p:cTn id="32" presetID="31" presetClass="entr" presetSubtype="0" fill="hold" nodeType="clickEffect">
                                  <p:stCondLst>
                                    <p:cond delay="0"/>
                                  </p:stCondLst>
                                  <p:childTnLst>
                                    <p:set>
                                      <p:cBhvr>
                                        <p:cTn id="33" dur="1" fill="hold">
                                          <p:stCondLst>
                                            <p:cond delay="0"/>
                                          </p:stCondLst>
                                        </p:cTn>
                                        <p:tgtEl>
                                          <p:spTgt spid="28"/>
                                        </p:tgtEl>
                                        <p:attrNameLst>
                                          <p:attrName>style.visibility</p:attrName>
                                        </p:attrNameLst>
                                      </p:cBhvr>
                                      <p:to>
                                        <p:strVal val="visible"/>
                                      </p:to>
                                    </p:set>
                                    <p:anim calcmode="lin" valueType="num">
                                      <p:cBhvr>
                                        <p:cTn id="34" dur="500" fill="hold"/>
                                        <p:tgtEl>
                                          <p:spTgt spid="28"/>
                                        </p:tgtEl>
                                        <p:attrNameLst>
                                          <p:attrName>ppt_w</p:attrName>
                                        </p:attrNameLst>
                                      </p:cBhvr>
                                      <p:tavLst>
                                        <p:tav tm="0">
                                          <p:val>
                                            <p:fltVal val="0"/>
                                          </p:val>
                                        </p:tav>
                                        <p:tav tm="100000">
                                          <p:val>
                                            <p:strVal val="#ppt_w"/>
                                          </p:val>
                                        </p:tav>
                                      </p:tavLst>
                                    </p:anim>
                                    <p:anim calcmode="lin" valueType="num">
                                      <p:cBhvr>
                                        <p:cTn id="35" dur="500" fill="hold"/>
                                        <p:tgtEl>
                                          <p:spTgt spid="28"/>
                                        </p:tgtEl>
                                        <p:attrNameLst>
                                          <p:attrName>ppt_h</p:attrName>
                                        </p:attrNameLst>
                                      </p:cBhvr>
                                      <p:tavLst>
                                        <p:tav tm="0">
                                          <p:val>
                                            <p:fltVal val="0"/>
                                          </p:val>
                                        </p:tav>
                                        <p:tav tm="100000">
                                          <p:val>
                                            <p:strVal val="#ppt_h"/>
                                          </p:val>
                                        </p:tav>
                                      </p:tavLst>
                                    </p:anim>
                                    <p:anim calcmode="lin" valueType="num">
                                      <p:cBhvr>
                                        <p:cTn id="36" dur="500" fill="hold"/>
                                        <p:tgtEl>
                                          <p:spTgt spid="28"/>
                                        </p:tgtEl>
                                        <p:attrNameLst>
                                          <p:attrName>style.rotation</p:attrName>
                                        </p:attrNameLst>
                                      </p:cBhvr>
                                      <p:tavLst>
                                        <p:tav tm="0">
                                          <p:val>
                                            <p:fltVal val="90"/>
                                          </p:val>
                                        </p:tav>
                                        <p:tav tm="100000">
                                          <p:val>
                                            <p:fltVal val="0"/>
                                          </p:val>
                                        </p:tav>
                                      </p:tavLst>
                                    </p:anim>
                                    <p:animEffect transition="in" filter="fade">
                                      <p:cBhvr>
                                        <p:cTn id="37" dur="500"/>
                                        <p:tgtEl>
                                          <p:spTgt spid="28"/>
                                        </p:tgtEl>
                                      </p:cBhvr>
                                    </p:animEffect>
                                  </p:childTnLst>
                                </p:cTn>
                              </p:par>
                              <p:par>
                                <p:cTn id="38" presetID="22" presetClass="entr" presetSubtype="8" fill="hold" grpId="0" nodeType="withEffect">
                                  <p:stCondLst>
                                    <p:cond delay="0"/>
                                  </p:stCondLst>
                                  <p:childTnLst>
                                    <p:set>
                                      <p:cBhvr>
                                        <p:cTn id="39" dur="1" fill="hold">
                                          <p:stCondLst>
                                            <p:cond delay="0"/>
                                          </p:stCondLst>
                                        </p:cTn>
                                        <p:tgtEl>
                                          <p:spTgt spid="27"/>
                                        </p:tgtEl>
                                        <p:attrNameLst>
                                          <p:attrName>style.visibility</p:attrName>
                                        </p:attrNameLst>
                                      </p:cBhvr>
                                      <p:to>
                                        <p:strVal val="visible"/>
                                      </p:to>
                                    </p:set>
                                    <p:animEffect transition="in" filter="wipe(left)">
                                      <p:cBhvr>
                                        <p:cTn id="40"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3" grpId="0" animBg="1"/>
      <p:bldP spid="27" grpId="0" animBg="1"/>
      <p:bldP spid="1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B1B7C6B9-D03A-9C24-1D70-4EFD1EB0386E}"/>
              </a:ext>
            </a:extLst>
          </p:cNvPr>
          <p:cNvGrpSpPr/>
          <p:nvPr/>
        </p:nvGrpSpPr>
        <p:grpSpPr>
          <a:xfrm>
            <a:off x="1" y="1805920"/>
            <a:ext cx="12175670" cy="3243080"/>
            <a:chOff x="1" y="1805920"/>
            <a:chExt cx="12175670" cy="3243080"/>
          </a:xfrm>
        </p:grpSpPr>
        <p:sp>
          <p:nvSpPr>
            <p:cNvPr id="31" name="Rectangle 30">
              <a:extLst>
                <a:ext uri="{FF2B5EF4-FFF2-40B4-BE49-F238E27FC236}">
                  <a16:creationId xmlns:a16="http://schemas.microsoft.com/office/drawing/2014/main" id="{C722E496-F0A4-4BBC-8A7E-23EC7AF1D461}"/>
                </a:ext>
              </a:extLst>
            </p:cNvPr>
            <p:cNvSpPr/>
            <p:nvPr/>
          </p:nvSpPr>
          <p:spPr>
            <a:xfrm>
              <a:off x="3225226" y="1805920"/>
              <a:ext cx="8950445" cy="3240000"/>
            </a:xfrm>
            <a:prstGeom prst="rect">
              <a:avLst/>
            </a:prstGeom>
            <a:solidFill>
              <a:srgbClr val="25B1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33" name="Picture 32">
              <a:extLst>
                <a:ext uri="{FF2B5EF4-FFF2-40B4-BE49-F238E27FC236}">
                  <a16:creationId xmlns:a16="http://schemas.microsoft.com/office/drawing/2014/main" id="{AF39FB24-B5A4-81D3-0EA4-95C7191023CE}"/>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rot="5400000">
              <a:off x="-1523" y="1807445"/>
              <a:ext cx="3243079" cy="3240031"/>
            </a:xfrm>
            <a:prstGeom prst="rect">
              <a:avLst/>
            </a:prstGeom>
          </p:spPr>
        </p:pic>
      </p:grpSp>
      <p:sp>
        <p:nvSpPr>
          <p:cNvPr id="11" name="TextBox 10">
            <a:extLst>
              <a:ext uri="{FF2B5EF4-FFF2-40B4-BE49-F238E27FC236}">
                <a16:creationId xmlns:a16="http://schemas.microsoft.com/office/drawing/2014/main" id="{9D060800-B7AB-63FD-EA24-369378A4F8DF}"/>
              </a:ext>
            </a:extLst>
          </p:cNvPr>
          <p:cNvSpPr txBox="1"/>
          <p:nvPr/>
        </p:nvSpPr>
        <p:spPr>
          <a:xfrm>
            <a:off x="3499200" y="2677993"/>
            <a:ext cx="7663630" cy="428002"/>
          </a:xfrm>
          <a:prstGeom prst="rect">
            <a:avLst/>
          </a:prstGeom>
        </p:spPr>
        <p:txBody>
          <a:bodyPr vert="horz" wrap="square" lIns="91440" tIns="45720" rIns="91440" bIns="45720" rtlCol="0" anchor="b">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2400" dirty="0"/>
              <a:t>You have now completed Unit 1.</a:t>
            </a:r>
          </a:p>
        </p:txBody>
      </p:sp>
      <p:pic>
        <p:nvPicPr>
          <p:cNvPr id="13" name="Picture 12">
            <a:extLst>
              <a:ext uri="{FF2B5EF4-FFF2-40B4-BE49-F238E27FC236}">
                <a16:creationId xmlns:a16="http://schemas.microsoft.com/office/drawing/2014/main" id="{F68593BF-4BEE-2086-1B40-EC8859E1E5E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720225" y="236365"/>
            <a:ext cx="2141567" cy="655855"/>
          </a:xfrm>
          <a:prstGeom prst="rect">
            <a:avLst/>
          </a:prstGeom>
        </p:spPr>
      </p:pic>
      <p:sp>
        <p:nvSpPr>
          <p:cNvPr id="12" name="TextBox 11">
            <a:extLst>
              <a:ext uri="{FF2B5EF4-FFF2-40B4-BE49-F238E27FC236}">
                <a16:creationId xmlns:a16="http://schemas.microsoft.com/office/drawing/2014/main" id="{ED3E103A-B4A6-49A9-9DE5-C38654D1AF97}"/>
              </a:ext>
            </a:extLst>
          </p:cNvPr>
          <p:cNvSpPr txBox="1"/>
          <p:nvPr/>
        </p:nvSpPr>
        <p:spPr>
          <a:xfrm>
            <a:off x="3499200" y="3427460"/>
            <a:ext cx="7528029" cy="760401"/>
          </a:xfrm>
          <a:prstGeom prst="rect">
            <a:avLst/>
          </a:prstGeom>
        </p:spPr>
        <p:txBody>
          <a:bodyPr vert="horz" wrap="square" lIns="91440" tIns="45720" rIns="91440" bIns="45720" rtlCol="0" anchor="b">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2400" dirty="0"/>
              <a:t>In the next unit, we will look at the kind of data the HHFA collects. </a:t>
            </a:r>
          </a:p>
        </p:txBody>
      </p:sp>
    </p:spTree>
    <p:custDataLst>
      <p:tags r:id="rId1"/>
    </p:custDataLst>
    <p:extLst>
      <p:ext uri="{BB962C8B-B14F-4D97-AF65-F5344CB8AC3E}">
        <p14:creationId xmlns:p14="http://schemas.microsoft.com/office/powerpoint/2010/main" val="714363557"/>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header">
            <a:extLst>
              <a:ext uri="{FF2B5EF4-FFF2-40B4-BE49-F238E27FC236}">
                <a16:creationId xmlns:a16="http://schemas.microsoft.com/office/drawing/2014/main" id="{E216B21A-68AA-E28F-1ED8-D79135148729}"/>
              </a:ext>
            </a:extLst>
          </p:cNvPr>
          <p:cNvGrpSpPr/>
          <p:nvPr/>
        </p:nvGrpSpPr>
        <p:grpSpPr>
          <a:xfrm>
            <a:off x="-1235" y="-815"/>
            <a:ext cx="6831385" cy="611122"/>
            <a:chOff x="-1235" y="-815"/>
            <a:chExt cx="6831385" cy="611122"/>
          </a:xfrm>
        </p:grpSpPr>
        <p:sp>
          <p:nvSpPr>
            <p:cNvPr id="20" name="TextBox 19">
              <a:extLst>
                <a:ext uri="{FF2B5EF4-FFF2-40B4-BE49-F238E27FC236}">
                  <a16:creationId xmlns:a16="http://schemas.microsoft.com/office/drawing/2014/main" id="{D43D8187-3F54-29A0-47BF-D2FFEE1F55ED}"/>
                </a:ext>
              </a:extLst>
            </p:cNvPr>
            <p:cNvSpPr txBox="1"/>
            <p:nvPr/>
          </p:nvSpPr>
          <p:spPr>
            <a:xfrm>
              <a:off x="734150" y="21482"/>
              <a:ext cx="6096000" cy="584775"/>
            </a:xfrm>
            <a:prstGeom prst="rect">
              <a:avLst/>
            </a:prstGeom>
            <a:noFill/>
          </p:spPr>
          <p:txBody>
            <a:bodyPr wrap="square">
              <a:spAutoFit/>
            </a:bodyPr>
            <a:lstStyle/>
            <a:p>
              <a:pPr algn="l"/>
              <a:r>
                <a:rPr lang="en-GB" sz="3200" dirty="0">
                  <a:solidFill>
                    <a:srgbClr val="595959"/>
                  </a:solidFill>
                </a:rPr>
                <a:t>What is the HHFA?</a:t>
              </a:r>
            </a:p>
          </p:txBody>
        </p:sp>
        <p:pic>
          <p:nvPicPr>
            <p:cNvPr id="21" name="Picture 20">
              <a:extLst>
                <a:ext uri="{FF2B5EF4-FFF2-40B4-BE49-F238E27FC236}">
                  <a16:creationId xmlns:a16="http://schemas.microsoft.com/office/drawing/2014/main" id="{B11C2849-6A91-B650-FDA0-1FFD204ECDE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rot="5400000">
              <a:off x="-1522" y="-528"/>
              <a:ext cx="611122" cy="610548"/>
            </a:xfrm>
            <a:prstGeom prst="rect">
              <a:avLst/>
            </a:prstGeom>
          </p:spPr>
        </p:pic>
      </p:grpSp>
      <p:pic>
        <p:nvPicPr>
          <p:cNvPr id="3" name="healthcare facility">
            <a:extLst>
              <a:ext uri="{FF2B5EF4-FFF2-40B4-BE49-F238E27FC236}">
                <a16:creationId xmlns:a16="http://schemas.microsoft.com/office/drawing/2014/main" id="{03B8AB9D-0E54-411D-B59B-C847415B709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95717" y="1918254"/>
            <a:ext cx="4759797" cy="2772697"/>
          </a:xfrm>
          <a:prstGeom prst="rect">
            <a:avLst/>
          </a:prstGeom>
        </p:spPr>
      </p:pic>
      <p:sp>
        <p:nvSpPr>
          <p:cNvPr id="17" name="text title box">
            <a:extLst>
              <a:ext uri="{FF2B5EF4-FFF2-40B4-BE49-F238E27FC236}">
                <a16:creationId xmlns:a16="http://schemas.microsoft.com/office/drawing/2014/main" id="{C5B8E721-6678-51FF-C569-302CAEFE3048}"/>
              </a:ext>
            </a:extLst>
          </p:cNvPr>
          <p:cNvSpPr/>
          <p:nvPr/>
        </p:nvSpPr>
        <p:spPr>
          <a:xfrm>
            <a:off x="0" y="2163651"/>
            <a:ext cx="5899473" cy="2527300"/>
          </a:xfrm>
          <a:prstGeom prst="homePlate">
            <a:avLst>
              <a:gd name="adj" fmla="val 0"/>
            </a:avLst>
          </a:prstGeom>
          <a:solidFill>
            <a:srgbClr val="31B09C"/>
          </a:solidFill>
          <a:ln>
            <a:noFill/>
          </a:ln>
        </p:spPr>
        <p:style>
          <a:lnRef idx="2">
            <a:schemeClr val="accent1">
              <a:shade val="50000"/>
            </a:schemeClr>
          </a:lnRef>
          <a:fillRef idx="1">
            <a:schemeClr val="accent1"/>
          </a:fillRef>
          <a:effectRef idx="0">
            <a:schemeClr val="accent1"/>
          </a:effectRef>
          <a:fontRef idx="minor">
            <a:schemeClr val="lt1"/>
          </a:fontRef>
        </p:style>
        <p:txBody>
          <a:bodyPr lIns="252000" rIns="144000" rtlCol="0" anchor="ctr"/>
          <a:lstStyle/>
          <a:p>
            <a:pPr>
              <a:spcAft>
                <a:spcPts val="1200"/>
              </a:spcAft>
            </a:pPr>
            <a:r>
              <a:rPr lang="en-GB" sz="2400" dirty="0">
                <a:solidFill>
                  <a:schemeClr val="bg1"/>
                </a:solidFill>
              </a:rPr>
              <a:t>The HHFA is a </a:t>
            </a:r>
            <a:r>
              <a:rPr lang="en-GB" sz="2400" b="1" dirty="0">
                <a:solidFill>
                  <a:schemeClr val="bg1"/>
                </a:solidFill>
              </a:rPr>
              <a:t>survey</a:t>
            </a:r>
            <a:r>
              <a:rPr lang="en-GB" sz="2400" dirty="0">
                <a:solidFill>
                  <a:schemeClr val="bg1"/>
                </a:solidFill>
              </a:rPr>
              <a:t> conducted in health care facilities.</a:t>
            </a:r>
          </a:p>
          <a:p>
            <a:r>
              <a:rPr lang="en-GB" sz="2400" dirty="0">
                <a:solidFill>
                  <a:schemeClr val="bg1"/>
                </a:solidFill>
              </a:rPr>
              <a:t>It provides a snapshot of how well the service delivery system is working.</a:t>
            </a:r>
          </a:p>
        </p:txBody>
      </p:sp>
    </p:spTree>
    <p:custDataLst>
      <p:tags r:id="rId1"/>
    </p:custDataLst>
    <p:extLst>
      <p:ext uri="{BB962C8B-B14F-4D97-AF65-F5344CB8AC3E}">
        <p14:creationId xmlns:p14="http://schemas.microsoft.com/office/powerpoint/2010/main" val="3191539015"/>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17">
                                            <p:bg/>
                                          </p:spTgt>
                                        </p:tgtEl>
                                        <p:attrNameLst>
                                          <p:attrName>style.visibility</p:attrName>
                                        </p:attrNameLst>
                                      </p:cBhvr>
                                      <p:to>
                                        <p:strVal val="visible"/>
                                      </p:to>
                                    </p:set>
                                    <p:animEffect transition="in" filter="fade">
                                      <p:cBhvr>
                                        <p:cTn id="14" dur="500"/>
                                        <p:tgtEl>
                                          <p:spTgt spid="17">
                                            <p:bg/>
                                          </p:spTgt>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17">
                                            <p:txEl>
                                              <p:pRg st="0" end="0"/>
                                            </p:txEl>
                                          </p:spTgt>
                                        </p:tgtEl>
                                        <p:attrNameLst>
                                          <p:attrName>style.visibility</p:attrName>
                                        </p:attrNameLst>
                                      </p:cBhvr>
                                      <p:to>
                                        <p:strVal val="visible"/>
                                      </p:to>
                                    </p:set>
                                    <p:animEffect transition="in" filter="fade">
                                      <p:cBhvr>
                                        <p:cTn id="19" dur="500"/>
                                        <p:tgtEl>
                                          <p:spTgt spid="17">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7">
                                            <p:txEl>
                                              <p:pRg st="1" end="1"/>
                                            </p:txEl>
                                          </p:spTgt>
                                        </p:tgtEl>
                                        <p:attrNameLst>
                                          <p:attrName>style.visibility</p:attrName>
                                        </p:attrNameLst>
                                      </p:cBhvr>
                                      <p:to>
                                        <p:strVal val="visible"/>
                                      </p:to>
                                    </p:set>
                                    <p:animEffect transition="in" filter="fade">
                                      <p:cBhvr>
                                        <p:cTn id="24" dur="500"/>
                                        <p:tgtEl>
                                          <p:spTgt spid="1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uiExpand="1" build="p"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Group 41">
            <a:extLst>
              <a:ext uri="{FF2B5EF4-FFF2-40B4-BE49-F238E27FC236}">
                <a16:creationId xmlns:a16="http://schemas.microsoft.com/office/drawing/2014/main" id="{84D8390B-55BB-DC68-6C38-234C5F4C2E56}"/>
              </a:ext>
            </a:extLst>
          </p:cNvPr>
          <p:cNvGrpSpPr/>
          <p:nvPr/>
        </p:nvGrpSpPr>
        <p:grpSpPr>
          <a:xfrm>
            <a:off x="-1235" y="-815"/>
            <a:ext cx="6831385" cy="611122"/>
            <a:chOff x="-1235" y="-815"/>
            <a:chExt cx="6831385" cy="611122"/>
          </a:xfrm>
        </p:grpSpPr>
        <p:sp>
          <p:nvSpPr>
            <p:cNvPr id="43" name="TextBox 42">
              <a:extLst>
                <a:ext uri="{FF2B5EF4-FFF2-40B4-BE49-F238E27FC236}">
                  <a16:creationId xmlns:a16="http://schemas.microsoft.com/office/drawing/2014/main" id="{DAD478BE-FBDA-DC64-8558-B8C0FB8235B4}"/>
                </a:ext>
              </a:extLst>
            </p:cNvPr>
            <p:cNvSpPr txBox="1"/>
            <p:nvPr/>
          </p:nvSpPr>
          <p:spPr>
            <a:xfrm>
              <a:off x="734150" y="21600"/>
              <a:ext cx="6096000" cy="584775"/>
            </a:xfrm>
            <a:prstGeom prst="rect">
              <a:avLst/>
            </a:prstGeom>
            <a:noFill/>
          </p:spPr>
          <p:txBody>
            <a:bodyPr wrap="square">
              <a:spAutoFit/>
            </a:bodyPr>
            <a:lstStyle/>
            <a:p>
              <a:pPr algn="l"/>
              <a:r>
                <a:rPr lang="en-GB" sz="3200" dirty="0">
                  <a:solidFill>
                    <a:srgbClr val="595959"/>
                  </a:solidFill>
                </a:rPr>
                <a:t>What is the HHFA?</a:t>
              </a:r>
            </a:p>
          </p:txBody>
        </p:sp>
        <p:pic>
          <p:nvPicPr>
            <p:cNvPr id="44" name="Picture 43">
              <a:extLst>
                <a:ext uri="{FF2B5EF4-FFF2-40B4-BE49-F238E27FC236}">
                  <a16:creationId xmlns:a16="http://schemas.microsoft.com/office/drawing/2014/main" id="{2BBCD590-2449-7FDC-111E-501E5119FFE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rot="5400000">
              <a:off x="-1522" y="-528"/>
              <a:ext cx="611122" cy="610548"/>
            </a:xfrm>
            <a:prstGeom prst="rect">
              <a:avLst/>
            </a:prstGeom>
          </p:spPr>
        </p:pic>
      </p:grpSp>
      <p:sp>
        <p:nvSpPr>
          <p:cNvPr id="8" name="TextBox 7">
            <a:extLst>
              <a:ext uri="{FF2B5EF4-FFF2-40B4-BE49-F238E27FC236}">
                <a16:creationId xmlns:a16="http://schemas.microsoft.com/office/drawing/2014/main" id="{51FBAF18-7324-06C4-EDC1-BA1C07448FE3}"/>
              </a:ext>
            </a:extLst>
          </p:cNvPr>
          <p:cNvSpPr txBox="1"/>
          <p:nvPr/>
        </p:nvSpPr>
        <p:spPr>
          <a:xfrm>
            <a:off x="4556879" y="1842409"/>
            <a:ext cx="4961891" cy="428002"/>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2400" dirty="0">
                <a:solidFill>
                  <a:schemeClr val="tx1">
                    <a:lumMod val="65000"/>
                    <a:lumOff val="35000"/>
                  </a:schemeClr>
                </a:solidFill>
              </a:rPr>
              <a:t>The HHFA assesses:</a:t>
            </a:r>
          </a:p>
        </p:txBody>
      </p:sp>
      <p:pic>
        <p:nvPicPr>
          <p:cNvPr id="12" name="Picture 11">
            <a:extLst>
              <a:ext uri="{FF2B5EF4-FFF2-40B4-BE49-F238E27FC236}">
                <a16:creationId xmlns:a16="http://schemas.microsoft.com/office/drawing/2014/main" id="{1EFD3E33-8DFE-C87C-ED71-D63A725F3E8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9313" y="2173764"/>
            <a:ext cx="3669175" cy="2482317"/>
          </a:xfrm>
          <a:prstGeom prst="rect">
            <a:avLst/>
          </a:prstGeom>
        </p:spPr>
      </p:pic>
      <p:sp>
        <p:nvSpPr>
          <p:cNvPr id="13" name="bulletText1">
            <a:extLst>
              <a:ext uri="{FF2B5EF4-FFF2-40B4-BE49-F238E27FC236}">
                <a16:creationId xmlns:a16="http://schemas.microsoft.com/office/drawing/2014/main" id="{1A888DB7-7699-4793-8D18-791EAB9E320D}"/>
              </a:ext>
            </a:extLst>
          </p:cNvPr>
          <p:cNvSpPr txBox="1"/>
          <p:nvPr/>
        </p:nvSpPr>
        <p:spPr>
          <a:xfrm>
            <a:off x="5284191" y="2571538"/>
            <a:ext cx="6422387" cy="461665"/>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lnSpc>
                <a:spcPct val="100000"/>
              </a:lnSpc>
            </a:pPr>
            <a:r>
              <a:rPr lang="en-GB" sz="2400" dirty="0">
                <a:solidFill>
                  <a:schemeClr val="tx1">
                    <a:lumMod val="65000"/>
                    <a:lumOff val="35000"/>
                  </a:schemeClr>
                </a:solidFill>
              </a:rPr>
              <a:t>services available in health facilities</a:t>
            </a:r>
          </a:p>
        </p:txBody>
      </p:sp>
      <p:sp>
        <p:nvSpPr>
          <p:cNvPr id="14" name="bulletText2">
            <a:extLst>
              <a:ext uri="{FF2B5EF4-FFF2-40B4-BE49-F238E27FC236}">
                <a16:creationId xmlns:a16="http://schemas.microsoft.com/office/drawing/2014/main" id="{D712CC60-CE7B-4135-B74A-1E3EAD1A9728}"/>
              </a:ext>
            </a:extLst>
          </p:cNvPr>
          <p:cNvSpPr txBox="1"/>
          <p:nvPr/>
        </p:nvSpPr>
        <p:spPr>
          <a:xfrm>
            <a:off x="5284191" y="3331507"/>
            <a:ext cx="6420948" cy="836441"/>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lnSpc>
                <a:spcPct val="100000"/>
              </a:lnSpc>
            </a:pPr>
            <a:r>
              <a:rPr lang="en-GB" sz="2400" dirty="0">
                <a:solidFill>
                  <a:schemeClr val="tx1">
                    <a:lumMod val="65000"/>
                    <a:lumOff val="35000"/>
                  </a:schemeClr>
                </a:solidFill>
              </a:rPr>
              <a:t>capacities to provide the services at the required standards of quality</a:t>
            </a:r>
          </a:p>
        </p:txBody>
      </p:sp>
      <p:sp>
        <p:nvSpPr>
          <p:cNvPr id="15" name="bulletText3">
            <a:extLst>
              <a:ext uri="{FF2B5EF4-FFF2-40B4-BE49-F238E27FC236}">
                <a16:creationId xmlns:a16="http://schemas.microsoft.com/office/drawing/2014/main" id="{315247FE-E925-4CFA-A1E3-58C2C4C99F64}"/>
              </a:ext>
            </a:extLst>
          </p:cNvPr>
          <p:cNvSpPr txBox="1"/>
          <p:nvPr/>
        </p:nvSpPr>
        <p:spPr>
          <a:xfrm>
            <a:off x="5284191" y="4466252"/>
            <a:ext cx="6420948" cy="830997"/>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lnSpc>
                <a:spcPct val="100000"/>
              </a:lnSpc>
            </a:pPr>
            <a:r>
              <a:rPr lang="en-GB" sz="2400" dirty="0">
                <a:solidFill>
                  <a:schemeClr val="tx1">
                    <a:lumMod val="65000"/>
                    <a:lumOff val="35000"/>
                  </a:schemeClr>
                </a:solidFill>
              </a:rPr>
              <a:t>provider adherence to standards in the care processes </a:t>
            </a:r>
          </a:p>
        </p:txBody>
      </p:sp>
      <p:pic>
        <p:nvPicPr>
          <p:cNvPr id="19" name="bullet01">
            <a:extLst>
              <a:ext uri="{FF2B5EF4-FFF2-40B4-BE49-F238E27FC236}">
                <a16:creationId xmlns:a16="http://schemas.microsoft.com/office/drawing/2014/main" id="{20DCD6F6-9F3E-4895-9E15-7A47919200A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55821" y="2741170"/>
            <a:ext cx="117692" cy="122400"/>
          </a:xfrm>
          <a:prstGeom prst="rect">
            <a:avLst/>
          </a:prstGeom>
        </p:spPr>
      </p:pic>
      <p:pic>
        <p:nvPicPr>
          <p:cNvPr id="20" name="bullet02">
            <a:extLst>
              <a:ext uri="{FF2B5EF4-FFF2-40B4-BE49-F238E27FC236}">
                <a16:creationId xmlns:a16="http://schemas.microsoft.com/office/drawing/2014/main" id="{AECBC5DA-F1EB-4B8E-8474-3323E18DF00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55821" y="3516688"/>
            <a:ext cx="117692" cy="122400"/>
          </a:xfrm>
          <a:prstGeom prst="rect">
            <a:avLst/>
          </a:prstGeom>
        </p:spPr>
      </p:pic>
      <p:pic>
        <p:nvPicPr>
          <p:cNvPr id="21" name="bullet03">
            <a:extLst>
              <a:ext uri="{FF2B5EF4-FFF2-40B4-BE49-F238E27FC236}">
                <a16:creationId xmlns:a16="http://schemas.microsoft.com/office/drawing/2014/main" id="{68792266-CFE1-4EFA-BCEE-7EB98A0888F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55821" y="4647603"/>
            <a:ext cx="117692" cy="122400"/>
          </a:xfrm>
          <a:prstGeom prst="rect">
            <a:avLst/>
          </a:prstGeom>
        </p:spPr>
      </p:pic>
    </p:spTree>
    <p:custDataLst>
      <p:tags r:id="rId1"/>
    </p:custDataLst>
    <p:extLst>
      <p:ext uri="{BB962C8B-B14F-4D97-AF65-F5344CB8AC3E}">
        <p14:creationId xmlns:p14="http://schemas.microsoft.com/office/powerpoint/2010/main" val="3848325015"/>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31" presetClass="entr" presetSubtype="0"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 calcmode="lin" valueType="num">
                                      <p:cBhvr>
                                        <p:cTn id="12" dur="500" fill="hold"/>
                                        <p:tgtEl>
                                          <p:spTgt spid="19"/>
                                        </p:tgtEl>
                                        <p:attrNameLst>
                                          <p:attrName>ppt_w</p:attrName>
                                        </p:attrNameLst>
                                      </p:cBhvr>
                                      <p:tavLst>
                                        <p:tav tm="0">
                                          <p:val>
                                            <p:fltVal val="0"/>
                                          </p:val>
                                        </p:tav>
                                        <p:tav tm="100000">
                                          <p:val>
                                            <p:strVal val="#ppt_w"/>
                                          </p:val>
                                        </p:tav>
                                      </p:tavLst>
                                    </p:anim>
                                    <p:anim calcmode="lin" valueType="num">
                                      <p:cBhvr>
                                        <p:cTn id="13" dur="500" fill="hold"/>
                                        <p:tgtEl>
                                          <p:spTgt spid="19"/>
                                        </p:tgtEl>
                                        <p:attrNameLst>
                                          <p:attrName>ppt_h</p:attrName>
                                        </p:attrNameLst>
                                      </p:cBhvr>
                                      <p:tavLst>
                                        <p:tav tm="0">
                                          <p:val>
                                            <p:fltVal val="0"/>
                                          </p:val>
                                        </p:tav>
                                        <p:tav tm="100000">
                                          <p:val>
                                            <p:strVal val="#ppt_h"/>
                                          </p:val>
                                        </p:tav>
                                      </p:tavLst>
                                    </p:anim>
                                    <p:anim calcmode="lin" valueType="num">
                                      <p:cBhvr>
                                        <p:cTn id="14" dur="500" fill="hold"/>
                                        <p:tgtEl>
                                          <p:spTgt spid="19"/>
                                        </p:tgtEl>
                                        <p:attrNameLst>
                                          <p:attrName>style.rotation</p:attrName>
                                        </p:attrNameLst>
                                      </p:cBhvr>
                                      <p:tavLst>
                                        <p:tav tm="0">
                                          <p:val>
                                            <p:fltVal val="90"/>
                                          </p:val>
                                        </p:tav>
                                        <p:tav tm="100000">
                                          <p:val>
                                            <p:fltVal val="0"/>
                                          </p:val>
                                        </p:tav>
                                      </p:tavLst>
                                    </p:anim>
                                    <p:animEffect transition="in" filter="fade">
                                      <p:cBhvr>
                                        <p:cTn id="15" dur="500"/>
                                        <p:tgtEl>
                                          <p:spTgt spid="19"/>
                                        </p:tgtEl>
                                      </p:cBhvr>
                                    </p:animEffect>
                                  </p:childTnLst>
                                </p:cTn>
                              </p:par>
                            </p:childTnLst>
                          </p:cTn>
                        </p:par>
                        <p:par>
                          <p:cTn id="16" fill="hold">
                            <p:stCondLst>
                              <p:cond delay="500"/>
                            </p:stCondLst>
                            <p:childTnLst>
                              <p:par>
                                <p:cTn id="17" presetID="10" presetClass="entr" presetSubtype="0" fill="hold" grpId="0" nodeType="after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childTnLst>
                          </p:cTn>
                        </p:par>
                      </p:childTnLst>
                    </p:cTn>
                  </p:par>
                  <p:par>
                    <p:cTn id="20" fill="hold">
                      <p:stCondLst>
                        <p:cond delay="indefinite"/>
                      </p:stCondLst>
                      <p:childTnLst>
                        <p:par>
                          <p:cTn id="21" fill="hold">
                            <p:stCondLst>
                              <p:cond delay="0"/>
                            </p:stCondLst>
                            <p:childTnLst>
                              <p:par>
                                <p:cTn id="22" presetID="31" presetClass="entr" presetSubtype="0" fill="hold" nodeType="clickEffect">
                                  <p:stCondLst>
                                    <p:cond delay="0"/>
                                  </p:stCondLst>
                                  <p:childTnLst>
                                    <p:set>
                                      <p:cBhvr>
                                        <p:cTn id="23" dur="1" fill="hold">
                                          <p:stCondLst>
                                            <p:cond delay="0"/>
                                          </p:stCondLst>
                                        </p:cTn>
                                        <p:tgtEl>
                                          <p:spTgt spid="20"/>
                                        </p:tgtEl>
                                        <p:attrNameLst>
                                          <p:attrName>style.visibility</p:attrName>
                                        </p:attrNameLst>
                                      </p:cBhvr>
                                      <p:to>
                                        <p:strVal val="visible"/>
                                      </p:to>
                                    </p:set>
                                    <p:anim calcmode="lin" valueType="num">
                                      <p:cBhvr>
                                        <p:cTn id="24" dur="500" fill="hold"/>
                                        <p:tgtEl>
                                          <p:spTgt spid="20"/>
                                        </p:tgtEl>
                                        <p:attrNameLst>
                                          <p:attrName>ppt_w</p:attrName>
                                        </p:attrNameLst>
                                      </p:cBhvr>
                                      <p:tavLst>
                                        <p:tav tm="0">
                                          <p:val>
                                            <p:fltVal val="0"/>
                                          </p:val>
                                        </p:tav>
                                        <p:tav tm="100000">
                                          <p:val>
                                            <p:strVal val="#ppt_w"/>
                                          </p:val>
                                        </p:tav>
                                      </p:tavLst>
                                    </p:anim>
                                    <p:anim calcmode="lin" valueType="num">
                                      <p:cBhvr>
                                        <p:cTn id="25" dur="500" fill="hold"/>
                                        <p:tgtEl>
                                          <p:spTgt spid="20"/>
                                        </p:tgtEl>
                                        <p:attrNameLst>
                                          <p:attrName>ppt_h</p:attrName>
                                        </p:attrNameLst>
                                      </p:cBhvr>
                                      <p:tavLst>
                                        <p:tav tm="0">
                                          <p:val>
                                            <p:fltVal val="0"/>
                                          </p:val>
                                        </p:tav>
                                        <p:tav tm="100000">
                                          <p:val>
                                            <p:strVal val="#ppt_h"/>
                                          </p:val>
                                        </p:tav>
                                      </p:tavLst>
                                    </p:anim>
                                    <p:anim calcmode="lin" valueType="num">
                                      <p:cBhvr>
                                        <p:cTn id="26" dur="500" fill="hold"/>
                                        <p:tgtEl>
                                          <p:spTgt spid="20"/>
                                        </p:tgtEl>
                                        <p:attrNameLst>
                                          <p:attrName>style.rotation</p:attrName>
                                        </p:attrNameLst>
                                      </p:cBhvr>
                                      <p:tavLst>
                                        <p:tav tm="0">
                                          <p:val>
                                            <p:fltVal val="90"/>
                                          </p:val>
                                        </p:tav>
                                        <p:tav tm="100000">
                                          <p:val>
                                            <p:fltVal val="0"/>
                                          </p:val>
                                        </p:tav>
                                      </p:tavLst>
                                    </p:anim>
                                    <p:animEffect transition="in" filter="fade">
                                      <p:cBhvr>
                                        <p:cTn id="27" dur="500"/>
                                        <p:tgtEl>
                                          <p:spTgt spid="20"/>
                                        </p:tgtEl>
                                      </p:cBhvr>
                                    </p:animEffect>
                                  </p:childTnLst>
                                </p:cTn>
                              </p:par>
                            </p:childTnLst>
                          </p:cTn>
                        </p:par>
                        <p:par>
                          <p:cTn id="28" fill="hold">
                            <p:stCondLst>
                              <p:cond delay="500"/>
                            </p:stCondLst>
                            <p:childTnLst>
                              <p:par>
                                <p:cTn id="29" presetID="10" presetClass="entr" presetSubtype="0" fill="hold" grpId="0" nodeType="after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fade">
                                      <p:cBhvr>
                                        <p:cTn id="31" dur="500"/>
                                        <p:tgtEl>
                                          <p:spTgt spid="14"/>
                                        </p:tgtEl>
                                      </p:cBhvr>
                                    </p:animEffect>
                                  </p:childTnLst>
                                </p:cTn>
                              </p:par>
                            </p:childTnLst>
                          </p:cTn>
                        </p:par>
                      </p:childTnLst>
                    </p:cTn>
                  </p:par>
                  <p:par>
                    <p:cTn id="32" fill="hold">
                      <p:stCondLst>
                        <p:cond delay="indefinite"/>
                      </p:stCondLst>
                      <p:childTnLst>
                        <p:par>
                          <p:cTn id="33" fill="hold">
                            <p:stCondLst>
                              <p:cond delay="0"/>
                            </p:stCondLst>
                            <p:childTnLst>
                              <p:par>
                                <p:cTn id="34" presetID="31" presetClass="entr" presetSubtype="0" fill="hold" nodeType="clickEffect">
                                  <p:stCondLst>
                                    <p:cond delay="0"/>
                                  </p:stCondLst>
                                  <p:childTnLst>
                                    <p:set>
                                      <p:cBhvr>
                                        <p:cTn id="35" dur="1" fill="hold">
                                          <p:stCondLst>
                                            <p:cond delay="0"/>
                                          </p:stCondLst>
                                        </p:cTn>
                                        <p:tgtEl>
                                          <p:spTgt spid="21"/>
                                        </p:tgtEl>
                                        <p:attrNameLst>
                                          <p:attrName>style.visibility</p:attrName>
                                        </p:attrNameLst>
                                      </p:cBhvr>
                                      <p:to>
                                        <p:strVal val="visible"/>
                                      </p:to>
                                    </p:set>
                                    <p:anim calcmode="lin" valueType="num">
                                      <p:cBhvr>
                                        <p:cTn id="36" dur="500" fill="hold"/>
                                        <p:tgtEl>
                                          <p:spTgt spid="21"/>
                                        </p:tgtEl>
                                        <p:attrNameLst>
                                          <p:attrName>ppt_w</p:attrName>
                                        </p:attrNameLst>
                                      </p:cBhvr>
                                      <p:tavLst>
                                        <p:tav tm="0">
                                          <p:val>
                                            <p:fltVal val="0"/>
                                          </p:val>
                                        </p:tav>
                                        <p:tav tm="100000">
                                          <p:val>
                                            <p:strVal val="#ppt_w"/>
                                          </p:val>
                                        </p:tav>
                                      </p:tavLst>
                                    </p:anim>
                                    <p:anim calcmode="lin" valueType="num">
                                      <p:cBhvr>
                                        <p:cTn id="37" dur="500" fill="hold"/>
                                        <p:tgtEl>
                                          <p:spTgt spid="21"/>
                                        </p:tgtEl>
                                        <p:attrNameLst>
                                          <p:attrName>ppt_h</p:attrName>
                                        </p:attrNameLst>
                                      </p:cBhvr>
                                      <p:tavLst>
                                        <p:tav tm="0">
                                          <p:val>
                                            <p:fltVal val="0"/>
                                          </p:val>
                                        </p:tav>
                                        <p:tav tm="100000">
                                          <p:val>
                                            <p:strVal val="#ppt_h"/>
                                          </p:val>
                                        </p:tav>
                                      </p:tavLst>
                                    </p:anim>
                                    <p:anim calcmode="lin" valueType="num">
                                      <p:cBhvr>
                                        <p:cTn id="38" dur="500" fill="hold"/>
                                        <p:tgtEl>
                                          <p:spTgt spid="21"/>
                                        </p:tgtEl>
                                        <p:attrNameLst>
                                          <p:attrName>style.rotation</p:attrName>
                                        </p:attrNameLst>
                                      </p:cBhvr>
                                      <p:tavLst>
                                        <p:tav tm="0">
                                          <p:val>
                                            <p:fltVal val="90"/>
                                          </p:val>
                                        </p:tav>
                                        <p:tav tm="100000">
                                          <p:val>
                                            <p:fltVal val="0"/>
                                          </p:val>
                                        </p:tav>
                                      </p:tavLst>
                                    </p:anim>
                                    <p:animEffect transition="in" filter="fade">
                                      <p:cBhvr>
                                        <p:cTn id="39" dur="500"/>
                                        <p:tgtEl>
                                          <p:spTgt spid="21"/>
                                        </p:tgtEl>
                                      </p:cBhvr>
                                    </p:animEffect>
                                  </p:childTnLst>
                                </p:cTn>
                              </p:par>
                            </p:childTnLst>
                          </p:cTn>
                        </p:par>
                        <p:par>
                          <p:cTn id="40" fill="hold">
                            <p:stCondLst>
                              <p:cond delay="500"/>
                            </p:stCondLst>
                            <p:childTnLst>
                              <p:par>
                                <p:cTn id="41" presetID="10" presetClass="entr" presetSubtype="0" fill="hold" grpId="0" nodeType="afterEffect">
                                  <p:stCondLst>
                                    <p:cond delay="0"/>
                                  </p:stCondLst>
                                  <p:childTnLst>
                                    <p:set>
                                      <p:cBhvr>
                                        <p:cTn id="42" dur="1" fill="hold">
                                          <p:stCondLst>
                                            <p:cond delay="0"/>
                                          </p:stCondLst>
                                        </p:cTn>
                                        <p:tgtEl>
                                          <p:spTgt spid="15"/>
                                        </p:tgtEl>
                                        <p:attrNameLst>
                                          <p:attrName>style.visibility</p:attrName>
                                        </p:attrNameLst>
                                      </p:cBhvr>
                                      <p:to>
                                        <p:strVal val="visible"/>
                                      </p:to>
                                    </p:set>
                                    <p:animEffect transition="in" filter="fade">
                                      <p:cBhvr>
                                        <p:cTn id="43"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3" grpId="0"/>
      <p:bldP spid="14" grpId="0"/>
      <p:bldP spid="1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Group 41">
            <a:extLst>
              <a:ext uri="{FF2B5EF4-FFF2-40B4-BE49-F238E27FC236}">
                <a16:creationId xmlns:a16="http://schemas.microsoft.com/office/drawing/2014/main" id="{84D8390B-55BB-DC68-6C38-234C5F4C2E56}"/>
              </a:ext>
            </a:extLst>
          </p:cNvPr>
          <p:cNvGrpSpPr/>
          <p:nvPr/>
        </p:nvGrpSpPr>
        <p:grpSpPr>
          <a:xfrm>
            <a:off x="-1235" y="-815"/>
            <a:ext cx="6831385" cy="611122"/>
            <a:chOff x="-1235" y="-815"/>
            <a:chExt cx="6831385" cy="611122"/>
          </a:xfrm>
        </p:grpSpPr>
        <p:sp>
          <p:nvSpPr>
            <p:cNvPr id="43" name="TextBox 42">
              <a:extLst>
                <a:ext uri="{FF2B5EF4-FFF2-40B4-BE49-F238E27FC236}">
                  <a16:creationId xmlns:a16="http://schemas.microsoft.com/office/drawing/2014/main" id="{DAD478BE-FBDA-DC64-8558-B8C0FB8235B4}"/>
                </a:ext>
              </a:extLst>
            </p:cNvPr>
            <p:cNvSpPr txBox="1"/>
            <p:nvPr/>
          </p:nvSpPr>
          <p:spPr>
            <a:xfrm>
              <a:off x="734150" y="21600"/>
              <a:ext cx="6096000" cy="584775"/>
            </a:xfrm>
            <a:prstGeom prst="rect">
              <a:avLst/>
            </a:prstGeom>
            <a:noFill/>
          </p:spPr>
          <p:txBody>
            <a:bodyPr wrap="square">
              <a:spAutoFit/>
            </a:bodyPr>
            <a:lstStyle/>
            <a:p>
              <a:pPr algn="l"/>
              <a:r>
                <a:rPr lang="en-GB" sz="3200" dirty="0">
                  <a:solidFill>
                    <a:srgbClr val="595959"/>
                  </a:solidFill>
                </a:rPr>
                <a:t>HHFA data collection</a:t>
              </a:r>
            </a:p>
          </p:txBody>
        </p:sp>
        <p:pic>
          <p:nvPicPr>
            <p:cNvPr id="44" name="Picture 43">
              <a:extLst>
                <a:ext uri="{FF2B5EF4-FFF2-40B4-BE49-F238E27FC236}">
                  <a16:creationId xmlns:a16="http://schemas.microsoft.com/office/drawing/2014/main" id="{2BBCD590-2449-7FDC-111E-501E5119FFE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rot="5400000">
              <a:off x="-1522" y="-528"/>
              <a:ext cx="611122" cy="610548"/>
            </a:xfrm>
            <a:prstGeom prst="rect">
              <a:avLst/>
            </a:prstGeom>
          </p:spPr>
        </p:pic>
      </p:grpSp>
      <p:sp>
        <p:nvSpPr>
          <p:cNvPr id="19" name="TextBox 18">
            <a:extLst>
              <a:ext uri="{FF2B5EF4-FFF2-40B4-BE49-F238E27FC236}">
                <a16:creationId xmlns:a16="http://schemas.microsoft.com/office/drawing/2014/main" id="{E40AB595-1D04-4301-9FF7-4B67E59FB817}"/>
              </a:ext>
            </a:extLst>
          </p:cNvPr>
          <p:cNvSpPr txBox="1"/>
          <p:nvPr/>
        </p:nvSpPr>
        <p:spPr>
          <a:xfrm>
            <a:off x="609313" y="3574667"/>
            <a:ext cx="3524036" cy="1958535"/>
          </a:xfrm>
          <a:prstGeom prst="rect">
            <a:avLst/>
          </a:prstGeom>
          <a:solidFill>
            <a:srgbClr val="31B09C"/>
          </a:solidFill>
        </p:spPr>
        <p:txBody>
          <a:bodyPr vert="horz" wrap="square" lIns="91440" tIns="504000" rIns="91440" bIns="45720" rtlCol="0" anchor="ctr">
            <a:noAutofit/>
          </a:bodyPr>
          <a:lstStyle>
            <a:lvl1pPr algn="r">
              <a:lnSpc>
                <a:spcPct val="90000"/>
              </a:lnSpc>
              <a:spcBef>
                <a:spcPct val="0"/>
              </a:spcBef>
              <a:buNone/>
              <a:defRPr sz="4400">
                <a:solidFill>
                  <a:schemeClr val="bg1"/>
                </a:solidFill>
                <a:latin typeface="+mj-lt"/>
                <a:ea typeface="+mj-ea"/>
                <a:cs typeface="+mj-cs"/>
              </a:defRPr>
            </a:lvl1pPr>
          </a:lstStyle>
          <a:p>
            <a:pPr algn="ctr"/>
            <a:r>
              <a:rPr lang="en-GB" sz="2400" dirty="0"/>
              <a:t>questionnaires</a:t>
            </a:r>
          </a:p>
        </p:txBody>
      </p:sp>
      <p:grpSp>
        <p:nvGrpSpPr>
          <p:cNvPr id="20" name="circle 1">
            <a:extLst>
              <a:ext uri="{FF2B5EF4-FFF2-40B4-BE49-F238E27FC236}">
                <a16:creationId xmlns:a16="http://schemas.microsoft.com/office/drawing/2014/main" id="{236A5EBF-9235-41A8-9E62-C0E7C49F5535}"/>
              </a:ext>
            </a:extLst>
          </p:cNvPr>
          <p:cNvGrpSpPr/>
          <p:nvPr/>
        </p:nvGrpSpPr>
        <p:grpSpPr>
          <a:xfrm>
            <a:off x="1171498" y="1763275"/>
            <a:ext cx="2399666" cy="2399666"/>
            <a:chOff x="470234" y="1852537"/>
            <a:chExt cx="2295039" cy="2295039"/>
          </a:xfrm>
        </p:grpSpPr>
        <p:sp>
          <p:nvSpPr>
            <p:cNvPr id="21" name="circle">
              <a:extLst>
                <a:ext uri="{FF2B5EF4-FFF2-40B4-BE49-F238E27FC236}">
                  <a16:creationId xmlns:a16="http://schemas.microsoft.com/office/drawing/2014/main" id="{3D462AD9-EE6E-468F-98A6-1EA4252DE7E8}"/>
                </a:ext>
              </a:extLst>
            </p:cNvPr>
            <p:cNvSpPr/>
            <p:nvPr/>
          </p:nvSpPr>
          <p:spPr>
            <a:xfrm>
              <a:off x="470234" y="1852537"/>
              <a:ext cx="2295039" cy="2295039"/>
            </a:xfrm>
            <a:prstGeom prst="ellipse">
              <a:avLst/>
            </a:prstGeom>
            <a:solidFill>
              <a:srgbClr val="CBEB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2" name="Picture 21">
              <a:extLst>
                <a:ext uri="{FF2B5EF4-FFF2-40B4-BE49-F238E27FC236}">
                  <a16:creationId xmlns:a16="http://schemas.microsoft.com/office/drawing/2014/main" id="{DE0BB92E-092E-46A9-9D6E-E1637231D52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98774" y="2205699"/>
              <a:ext cx="1128826" cy="1690189"/>
            </a:xfrm>
            <a:prstGeom prst="rect">
              <a:avLst/>
            </a:prstGeom>
          </p:spPr>
        </p:pic>
      </p:grpSp>
      <p:sp>
        <p:nvSpPr>
          <p:cNvPr id="23" name="TextBox 22">
            <a:extLst>
              <a:ext uri="{FF2B5EF4-FFF2-40B4-BE49-F238E27FC236}">
                <a16:creationId xmlns:a16="http://schemas.microsoft.com/office/drawing/2014/main" id="{B3609AD5-DDE7-424F-97B5-962065F383CE}"/>
              </a:ext>
            </a:extLst>
          </p:cNvPr>
          <p:cNvSpPr txBox="1"/>
          <p:nvPr/>
        </p:nvSpPr>
        <p:spPr>
          <a:xfrm>
            <a:off x="4418757" y="3574667"/>
            <a:ext cx="3524036" cy="1958535"/>
          </a:xfrm>
          <a:prstGeom prst="rect">
            <a:avLst/>
          </a:prstGeom>
          <a:solidFill>
            <a:srgbClr val="31B09C"/>
          </a:solidFill>
        </p:spPr>
        <p:txBody>
          <a:bodyPr vert="horz" wrap="square" lIns="91440" tIns="504000" rIns="91440" bIns="45720" rtlCol="0" anchor="ctr">
            <a:noAutofit/>
          </a:bodyPr>
          <a:lstStyle>
            <a:lvl1pPr algn="r">
              <a:lnSpc>
                <a:spcPct val="90000"/>
              </a:lnSpc>
              <a:spcBef>
                <a:spcPct val="0"/>
              </a:spcBef>
              <a:buNone/>
              <a:defRPr sz="4400">
                <a:solidFill>
                  <a:schemeClr val="bg1"/>
                </a:solidFill>
                <a:latin typeface="+mj-lt"/>
                <a:ea typeface="+mj-ea"/>
                <a:cs typeface="+mj-cs"/>
              </a:defRPr>
            </a:lvl1pPr>
          </a:lstStyle>
          <a:p>
            <a:pPr algn="ctr"/>
            <a:r>
              <a:rPr lang="en-GB" sz="2400" dirty="0"/>
              <a:t>trained data collectors</a:t>
            </a:r>
          </a:p>
        </p:txBody>
      </p:sp>
      <p:grpSp>
        <p:nvGrpSpPr>
          <p:cNvPr id="24" name="circle 1">
            <a:extLst>
              <a:ext uri="{FF2B5EF4-FFF2-40B4-BE49-F238E27FC236}">
                <a16:creationId xmlns:a16="http://schemas.microsoft.com/office/drawing/2014/main" id="{ECE31020-7A9E-4AFC-B068-495F650FB53D}"/>
              </a:ext>
            </a:extLst>
          </p:cNvPr>
          <p:cNvGrpSpPr/>
          <p:nvPr/>
        </p:nvGrpSpPr>
        <p:grpSpPr>
          <a:xfrm>
            <a:off x="4980942" y="1763275"/>
            <a:ext cx="2399666" cy="2399666"/>
            <a:chOff x="470234" y="1852537"/>
            <a:chExt cx="2295039" cy="2295039"/>
          </a:xfrm>
        </p:grpSpPr>
        <p:sp>
          <p:nvSpPr>
            <p:cNvPr id="25" name="circle">
              <a:extLst>
                <a:ext uri="{FF2B5EF4-FFF2-40B4-BE49-F238E27FC236}">
                  <a16:creationId xmlns:a16="http://schemas.microsoft.com/office/drawing/2014/main" id="{B21710FD-E0AC-4FAC-90F0-87AB18A0CF1A}"/>
                </a:ext>
              </a:extLst>
            </p:cNvPr>
            <p:cNvSpPr/>
            <p:nvPr/>
          </p:nvSpPr>
          <p:spPr>
            <a:xfrm>
              <a:off x="470234" y="1852537"/>
              <a:ext cx="2295039" cy="2295039"/>
            </a:xfrm>
            <a:prstGeom prst="ellipse">
              <a:avLst/>
            </a:prstGeom>
            <a:solidFill>
              <a:srgbClr val="CBEB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6" name="Picture 25">
              <a:extLst>
                <a:ext uri="{FF2B5EF4-FFF2-40B4-BE49-F238E27FC236}">
                  <a16:creationId xmlns:a16="http://schemas.microsoft.com/office/drawing/2014/main" id="{EAB5B314-717F-405D-B464-0189DB93C54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0578" y="2041277"/>
              <a:ext cx="1955413" cy="1955413"/>
            </a:xfrm>
            <a:prstGeom prst="rect">
              <a:avLst/>
            </a:prstGeom>
          </p:spPr>
        </p:pic>
      </p:grpSp>
      <p:sp>
        <p:nvSpPr>
          <p:cNvPr id="27" name="TextBox 26">
            <a:extLst>
              <a:ext uri="{FF2B5EF4-FFF2-40B4-BE49-F238E27FC236}">
                <a16:creationId xmlns:a16="http://schemas.microsoft.com/office/drawing/2014/main" id="{A76392AC-CDA7-4825-BA3A-E955F5559A69}"/>
              </a:ext>
            </a:extLst>
          </p:cNvPr>
          <p:cNvSpPr txBox="1"/>
          <p:nvPr/>
        </p:nvSpPr>
        <p:spPr>
          <a:xfrm>
            <a:off x="8228201" y="3574667"/>
            <a:ext cx="3524036" cy="1958535"/>
          </a:xfrm>
          <a:prstGeom prst="rect">
            <a:avLst/>
          </a:prstGeom>
          <a:solidFill>
            <a:srgbClr val="31B09C"/>
          </a:solidFill>
        </p:spPr>
        <p:txBody>
          <a:bodyPr vert="horz" wrap="square" lIns="91440" tIns="504000" rIns="91440" bIns="45720" rtlCol="0" anchor="ctr">
            <a:noAutofit/>
          </a:bodyPr>
          <a:lstStyle>
            <a:lvl1pPr algn="r">
              <a:lnSpc>
                <a:spcPct val="90000"/>
              </a:lnSpc>
              <a:spcBef>
                <a:spcPct val="0"/>
              </a:spcBef>
              <a:buNone/>
              <a:defRPr sz="4400">
                <a:solidFill>
                  <a:schemeClr val="bg1"/>
                </a:solidFill>
                <a:latin typeface="+mj-lt"/>
                <a:ea typeface="+mj-ea"/>
                <a:cs typeface="+mj-cs"/>
              </a:defRPr>
            </a:lvl1pPr>
          </a:lstStyle>
          <a:p>
            <a:pPr algn="ctr"/>
            <a:r>
              <a:rPr lang="en-GB" sz="2400" dirty="0"/>
              <a:t>selected facilities</a:t>
            </a:r>
          </a:p>
        </p:txBody>
      </p:sp>
      <p:grpSp>
        <p:nvGrpSpPr>
          <p:cNvPr id="28" name="circle 1">
            <a:extLst>
              <a:ext uri="{FF2B5EF4-FFF2-40B4-BE49-F238E27FC236}">
                <a16:creationId xmlns:a16="http://schemas.microsoft.com/office/drawing/2014/main" id="{A28F9374-821C-470D-A749-DB188AD4087B}"/>
              </a:ext>
            </a:extLst>
          </p:cNvPr>
          <p:cNvGrpSpPr/>
          <p:nvPr/>
        </p:nvGrpSpPr>
        <p:grpSpPr>
          <a:xfrm>
            <a:off x="8790386" y="1763275"/>
            <a:ext cx="2399666" cy="2399666"/>
            <a:chOff x="470234" y="1852537"/>
            <a:chExt cx="2295039" cy="2295039"/>
          </a:xfrm>
        </p:grpSpPr>
        <p:sp>
          <p:nvSpPr>
            <p:cNvPr id="29" name="circle">
              <a:extLst>
                <a:ext uri="{FF2B5EF4-FFF2-40B4-BE49-F238E27FC236}">
                  <a16:creationId xmlns:a16="http://schemas.microsoft.com/office/drawing/2014/main" id="{997C03C0-D688-429D-A165-320975D5781C}"/>
                </a:ext>
              </a:extLst>
            </p:cNvPr>
            <p:cNvSpPr/>
            <p:nvPr/>
          </p:nvSpPr>
          <p:spPr>
            <a:xfrm>
              <a:off x="470234" y="1852537"/>
              <a:ext cx="2295039" cy="2295039"/>
            </a:xfrm>
            <a:prstGeom prst="ellipse">
              <a:avLst/>
            </a:prstGeom>
            <a:solidFill>
              <a:srgbClr val="CBEB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0" name="Picture 29">
              <a:extLst>
                <a:ext uri="{FF2B5EF4-FFF2-40B4-BE49-F238E27FC236}">
                  <a16:creationId xmlns:a16="http://schemas.microsoft.com/office/drawing/2014/main" id="{B6EF80B7-E1FC-4EF5-A17A-FE0E254E03A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39304" y="2741755"/>
              <a:ext cx="1963811" cy="691425"/>
            </a:xfrm>
            <a:prstGeom prst="rect">
              <a:avLst/>
            </a:prstGeom>
          </p:spPr>
        </p:pic>
      </p:grpSp>
    </p:spTree>
    <p:custDataLst>
      <p:tags r:id="rId1"/>
    </p:custDataLst>
    <p:extLst>
      <p:ext uri="{BB962C8B-B14F-4D97-AF65-F5344CB8AC3E}">
        <p14:creationId xmlns:p14="http://schemas.microsoft.com/office/powerpoint/2010/main" val="3296226044"/>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p:cTn id="7" dur="500" fill="hold"/>
                                        <p:tgtEl>
                                          <p:spTgt spid="20"/>
                                        </p:tgtEl>
                                        <p:attrNameLst>
                                          <p:attrName>ppt_w</p:attrName>
                                        </p:attrNameLst>
                                      </p:cBhvr>
                                      <p:tavLst>
                                        <p:tav tm="0">
                                          <p:val>
                                            <p:fltVal val="0"/>
                                          </p:val>
                                        </p:tav>
                                        <p:tav tm="100000">
                                          <p:val>
                                            <p:strVal val="#ppt_w"/>
                                          </p:val>
                                        </p:tav>
                                      </p:tavLst>
                                    </p:anim>
                                    <p:anim calcmode="lin" valueType="num">
                                      <p:cBhvr>
                                        <p:cTn id="8" dur="500" fill="hold"/>
                                        <p:tgtEl>
                                          <p:spTgt spid="20"/>
                                        </p:tgtEl>
                                        <p:attrNameLst>
                                          <p:attrName>ppt_h</p:attrName>
                                        </p:attrNameLst>
                                      </p:cBhvr>
                                      <p:tavLst>
                                        <p:tav tm="0">
                                          <p:val>
                                            <p:fltVal val="0"/>
                                          </p:val>
                                        </p:tav>
                                        <p:tav tm="100000">
                                          <p:val>
                                            <p:strVal val="#ppt_h"/>
                                          </p:val>
                                        </p:tav>
                                      </p:tavLst>
                                    </p:anim>
                                    <p:anim calcmode="lin" valueType="num">
                                      <p:cBhvr>
                                        <p:cTn id="9" dur="500" fill="hold"/>
                                        <p:tgtEl>
                                          <p:spTgt spid="20"/>
                                        </p:tgtEl>
                                        <p:attrNameLst>
                                          <p:attrName>style.rotation</p:attrName>
                                        </p:attrNameLst>
                                      </p:cBhvr>
                                      <p:tavLst>
                                        <p:tav tm="0">
                                          <p:val>
                                            <p:fltVal val="90"/>
                                          </p:val>
                                        </p:tav>
                                        <p:tav tm="100000">
                                          <p:val>
                                            <p:fltVal val="0"/>
                                          </p:val>
                                        </p:tav>
                                      </p:tavLst>
                                    </p:anim>
                                    <p:animEffect transition="in" filter="fade">
                                      <p:cBhvr>
                                        <p:cTn id="10" dur="500"/>
                                        <p:tgtEl>
                                          <p:spTgt spid="20"/>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wipe(left)">
                                      <p:cBhvr>
                                        <p:cTn id="13" dur="500"/>
                                        <p:tgtEl>
                                          <p:spTgt spid="19"/>
                                        </p:tgtEl>
                                      </p:cBhvr>
                                    </p:animEffect>
                                  </p:childTnLst>
                                </p:cTn>
                              </p:par>
                            </p:childTnLst>
                          </p:cTn>
                        </p:par>
                      </p:childTnLst>
                    </p:cTn>
                  </p:par>
                  <p:par>
                    <p:cTn id="14" fill="hold">
                      <p:stCondLst>
                        <p:cond delay="indefinite"/>
                      </p:stCondLst>
                      <p:childTnLst>
                        <p:par>
                          <p:cTn id="15" fill="hold">
                            <p:stCondLst>
                              <p:cond delay="0"/>
                            </p:stCondLst>
                            <p:childTnLst>
                              <p:par>
                                <p:cTn id="16" presetID="31" presetClass="entr" presetSubtype="0" fill="hold" nodeType="clickEffect">
                                  <p:stCondLst>
                                    <p:cond delay="0"/>
                                  </p:stCondLst>
                                  <p:childTnLst>
                                    <p:set>
                                      <p:cBhvr>
                                        <p:cTn id="17" dur="1" fill="hold">
                                          <p:stCondLst>
                                            <p:cond delay="0"/>
                                          </p:stCondLst>
                                        </p:cTn>
                                        <p:tgtEl>
                                          <p:spTgt spid="24"/>
                                        </p:tgtEl>
                                        <p:attrNameLst>
                                          <p:attrName>style.visibility</p:attrName>
                                        </p:attrNameLst>
                                      </p:cBhvr>
                                      <p:to>
                                        <p:strVal val="visible"/>
                                      </p:to>
                                    </p:set>
                                    <p:anim calcmode="lin" valueType="num">
                                      <p:cBhvr>
                                        <p:cTn id="18" dur="500" fill="hold"/>
                                        <p:tgtEl>
                                          <p:spTgt spid="24"/>
                                        </p:tgtEl>
                                        <p:attrNameLst>
                                          <p:attrName>ppt_w</p:attrName>
                                        </p:attrNameLst>
                                      </p:cBhvr>
                                      <p:tavLst>
                                        <p:tav tm="0">
                                          <p:val>
                                            <p:fltVal val="0"/>
                                          </p:val>
                                        </p:tav>
                                        <p:tav tm="100000">
                                          <p:val>
                                            <p:strVal val="#ppt_w"/>
                                          </p:val>
                                        </p:tav>
                                      </p:tavLst>
                                    </p:anim>
                                    <p:anim calcmode="lin" valueType="num">
                                      <p:cBhvr>
                                        <p:cTn id="19" dur="500" fill="hold"/>
                                        <p:tgtEl>
                                          <p:spTgt spid="24"/>
                                        </p:tgtEl>
                                        <p:attrNameLst>
                                          <p:attrName>ppt_h</p:attrName>
                                        </p:attrNameLst>
                                      </p:cBhvr>
                                      <p:tavLst>
                                        <p:tav tm="0">
                                          <p:val>
                                            <p:fltVal val="0"/>
                                          </p:val>
                                        </p:tav>
                                        <p:tav tm="100000">
                                          <p:val>
                                            <p:strVal val="#ppt_h"/>
                                          </p:val>
                                        </p:tav>
                                      </p:tavLst>
                                    </p:anim>
                                    <p:anim calcmode="lin" valueType="num">
                                      <p:cBhvr>
                                        <p:cTn id="20" dur="500" fill="hold"/>
                                        <p:tgtEl>
                                          <p:spTgt spid="24"/>
                                        </p:tgtEl>
                                        <p:attrNameLst>
                                          <p:attrName>style.rotation</p:attrName>
                                        </p:attrNameLst>
                                      </p:cBhvr>
                                      <p:tavLst>
                                        <p:tav tm="0">
                                          <p:val>
                                            <p:fltVal val="90"/>
                                          </p:val>
                                        </p:tav>
                                        <p:tav tm="100000">
                                          <p:val>
                                            <p:fltVal val="0"/>
                                          </p:val>
                                        </p:tav>
                                      </p:tavLst>
                                    </p:anim>
                                    <p:animEffect transition="in" filter="fade">
                                      <p:cBhvr>
                                        <p:cTn id="21" dur="500"/>
                                        <p:tgtEl>
                                          <p:spTgt spid="24"/>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23"/>
                                        </p:tgtEl>
                                        <p:attrNameLst>
                                          <p:attrName>style.visibility</p:attrName>
                                        </p:attrNameLst>
                                      </p:cBhvr>
                                      <p:to>
                                        <p:strVal val="visible"/>
                                      </p:to>
                                    </p:set>
                                    <p:animEffect transition="in" filter="wipe(left)">
                                      <p:cBhvr>
                                        <p:cTn id="24" dur="500"/>
                                        <p:tgtEl>
                                          <p:spTgt spid="23"/>
                                        </p:tgtEl>
                                      </p:cBhvr>
                                    </p:animEffect>
                                  </p:childTnLst>
                                </p:cTn>
                              </p:par>
                            </p:childTnLst>
                          </p:cTn>
                        </p:par>
                      </p:childTnLst>
                    </p:cTn>
                  </p:par>
                  <p:par>
                    <p:cTn id="25" fill="hold">
                      <p:stCondLst>
                        <p:cond delay="indefinite"/>
                      </p:stCondLst>
                      <p:childTnLst>
                        <p:par>
                          <p:cTn id="26" fill="hold">
                            <p:stCondLst>
                              <p:cond delay="0"/>
                            </p:stCondLst>
                            <p:childTnLst>
                              <p:par>
                                <p:cTn id="27" presetID="31" presetClass="entr" presetSubtype="0" fill="hold" nodeType="clickEffect">
                                  <p:stCondLst>
                                    <p:cond delay="0"/>
                                  </p:stCondLst>
                                  <p:childTnLst>
                                    <p:set>
                                      <p:cBhvr>
                                        <p:cTn id="28" dur="1" fill="hold">
                                          <p:stCondLst>
                                            <p:cond delay="0"/>
                                          </p:stCondLst>
                                        </p:cTn>
                                        <p:tgtEl>
                                          <p:spTgt spid="28"/>
                                        </p:tgtEl>
                                        <p:attrNameLst>
                                          <p:attrName>style.visibility</p:attrName>
                                        </p:attrNameLst>
                                      </p:cBhvr>
                                      <p:to>
                                        <p:strVal val="visible"/>
                                      </p:to>
                                    </p:set>
                                    <p:anim calcmode="lin" valueType="num">
                                      <p:cBhvr>
                                        <p:cTn id="29" dur="500" fill="hold"/>
                                        <p:tgtEl>
                                          <p:spTgt spid="28"/>
                                        </p:tgtEl>
                                        <p:attrNameLst>
                                          <p:attrName>ppt_w</p:attrName>
                                        </p:attrNameLst>
                                      </p:cBhvr>
                                      <p:tavLst>
                                        <p:tav tm="0">
                                          <p:val>
                                            <p:fltVal val="0"/>
                                          </p:val>
                                        </p:tav>
                                        <p:tav tm="100000">
                                          <p:val>
                                            <p:strVal val="#ppt_w"/>
                                          </p:val>
                                        </p:tav>
                                      </p:tavLst>
                                    </p:anim>
                                    <p:anim calcmode="lin" valueType="num">
                                      <p:cBhvr>
                                        <p:cTn id="30" dur="500" fill="hold"/>
                                        <p:tgtEl>
                                          <p:spTgt spid="28"/>
                                        </p:tgtEl>
                                        <p:attrNameLst>
                                          <p:attrName>ppt_h</p:attrName>
                                        </p:attrNameLst>
                                      </p:cBhvr>
                                      <p:tavLst>
                                        <p:tav tm="0">
                                          <p:val>
                                            <p:fltVal val="0"/>
                                          </p:val>
                                        </p:tav>
                                        <p:tav tm="100000">
                                          <p:val>
                                            <p:strVal val="#ppt_h"/>
                                          </p:val>
                                        </p:tav>
                                      </p:tavLst>
                                    </p:anim>
                                    <p:anim calcmode="lin" valueType="num">
                                      <p:cBhvr>
                                        <p:cTn id="31" dur="500" fill="hold"/>
                                        <p:tgtEl>
                                          <p:spTgt spid="28"/>
                                        </p:tgtEl>
                                        <p:attrNameLst>
                                          <p:attrName>style.rotation</p:attrName>
                                        </p:attrNameLst>
                                      </p:cBhvr>
                                      <p:tavLst>
                                        <p:tav tm="0">
                                          <p:val>
                                            <p:fltVal val="90"/>
                                          </p:val>
                                        </p:tav>
                                        <p:tav tm="100000">
                                          <p:val>
                                            <p:fltVal val="0"/>
                                          </p:val>
                                        </p:tav>
                                      </p:tavLst>
                                    </p:anim>
                                    <p:animEffect transition="in" filter="fade">
                                      <p:cBhvr>
                                        <p:cTn id="32" dur="500"/>
                                        <p:tgtEl>
                                          <p:spTgt spid="28"/>
                                        </p:tgtEl>
                                      </p:cBhvr>
                                    </p:animEffect>
                                  </p:childTnLst>
                                </p:cTn>
                              </p:par>
                              <p:par>
                                <p:cTn id="33" presetID="22" presetClass="entr" presetSubtype="8" fill="hold" grpId="0" nodeType="withEffect">
                                  <p:stCondLst>
                                    <p:cond delay="0"/>
                                  </p:stCondLst>
                                  <p:childTnLst>
                                    <p:set>
                                      <p:cBhvr>
                                        <p:cTn id="34" dur="1" fill="hold">
                                          <p:stCondLst>
                                            <p:cond delay="0"/>
                                          </p:stCondLst>
                                        </p:cTn>
                                        <p:tgtEl>
                                          <p:spTgt spid="27"/>
                                        </p:tgtEl>
                                        <p:attrNameLst>
                                          <p:attrName>style.visibility</p:attrName>
                                        </p:attrNameLst>
                                      </p:cBhvr>
                                      <p:to>
                                        <p:strVal val="visible"/>
                                      </p:to>
                                    </p:set>
                                    <p:animEffect transition="in" filter="wipe(left)">
                                      <p:cBhvr>
                                        <p:cTn id="35"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3" grpId="0" animBg="1"/>
      <p:bldP spid="27"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Group 41">
            <a:extLst>
              <a:ext uri="{FF2B5EF4-FFF2-40B4-BE49-F238E27FC236}">
                <a16:creationId xmlns:a16="http://schemas.microsoft.com/office/drawing/2014/main" id="{84D8390B-55BB-DC68-6C38-234C5F4C2E56}"/>
              </a:ext>
            </a:extLst>
          </p:cNvPr>
          <p:cNvGrpSpPr/>
          <p:nvPr/>
        </p:nvGrpSpPr>
        <p:grpSpPr>
          <a:xfrm>
            <a:off x="-1235" y="-815"/>
            <a:ext cx="10849857" cy="611122"/>
            <a:chOff x="-1235" y="-815"/>
            <a:chExt cx="10849857" cy="611122"/>
          </a:xfrm>
        </p:grpSpPr>
        <p:sp>
          <p:nvSpPr>
            <p:cNvPr id="43" name="TextBox 42">
              <a:extLst>
                <a:ext uri="{FF2B5EF4-FFF2-40B4-BE49-F238E27FC236}">
                  <a16:creationId xmlns:a16="http://schemas.microsoft.com/office/drawing/2014/main" id="{DAD478BE-FBDA-DC64-8558-B8C0FB8235B4}"/>
                </a:ext>
              </a:extLst>
            </p:cNvPr>
            <p:cNvSpPr txBox="1"/>
            <p:nvPr/>
          </p:nvSpPr>
          <p:spPr>
            <a:xfrm>
              <a:off x="734150" y="21600"/>
              <a:ext cx="10114472" cy="584775"/>
            </a:xfrm>
            <a:prstGeom prst="rect">
              <a:avLst/>
            </a:prstGeom>
            <a:noFill/>
          </p:spPr>
          <p:txBody>
            <a:bodyPr wrap="square">
              <a:spAutoFit/>
            </a:bodyPr>
            <a:lstStyle/>
            <a:p>
              <a:pPr algn="l"/>
              <a:r>
                <a:rPr lang="en-GB" sz="3200" dirty="0">
                  <a:solidFill>
                    <a:srgbClr val="595959"/>
                  </a:solidFill>
                </a:rPr>
                <a:t>What services does the HHFA assess?</a:t>
              </a:r>
            </a:p>
          </p:txBody>
        </p:sp>
        <p:pic>
          <p:nvPicPr>
            <p:cNvPr id="44" name="Picture 43">
              <a:extLst>
                <a:ext uri="{FF2B5EF4-FFF2-40B4-BE49-F238E27FC236}">
                  <a16:creationId xmlns:a16="http://schemas.microsoft.com/office/drawing/2014/main" id="{2BBCD590-2449-7FDC-111E-501E5119FFE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rot="5400000">
              <a:off x="-1522" y="-528"/>
              <a:ext cx="611122" cy="610548"/>
            </a:xfrm>
            <a:prstGeom prst="rect">
              <a:avLst/>
            </a:prstGeom>
          </p:spPr>
        </p:pic>
      </p:grpSp>
      <p:sp>
        <p:nvSpPr>
          <p:cNvPr id="8" name="TextBox 7">
            <a:extLst>
              <a:ext uri="{FF2B5EF4-FFF2-40B4-BE49-F238E27FC236}">
                <a16:creationId xmlns:a16="http://schemas.microsoft.com/office/drawing/2014/main" id="{51FBAF18-7324-06C4-EDC1-BA1C07448FE3}"/>
              </a:ext>
            </a:extLst>
          </p:cNvPr>
          <p:cNvSpPr txBox="1"/>
          <p:nvPr/>
        </p:nvSpPr>
        <p:spPr>
          <a:xfrm>
            <a:off x="5004527" y="1962999"/>
            <a:ext cx="4961891" cy="428002"/>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2400" dirty="0">
                <a:solidFill>
                  <a:schemeClr val="tx1">
                    <a:lumMod val="65000"/>
                    <a:lumOff val="35000"/>
                  </a:schemeClr>
                </a:solidFill>
              </a:rPr>
              <a:t>The HHFA:</a:t>
            </a:r>
          </a:p>
        </p:txBody>
      </p:sp>
      <p:sp>
        <p:nvSpPr>
          <p:cNvPr id="13" name="bulletText1">
            <a:extLst>
              <a:ext uri="{FF2B5EF4-FFF2-40B4-BE49-F238E27FC236}">
                <a16:creationId xmlns:a16="http://schemas.microsoft.com/office/drawing/2014/main" id="{1A888DB7-7699-4793-8D18-791EAB9E320D}"/>
              </a:ext>
            </a:extLst>
          </p:cNvPr>
          <p:cNvSpPr txBox="1"/>
          <p:nvPr/>
        </p:nvSpPr>
        <p:spPr>
          <a:xfrm>
            <a:off x="5730400" y="2705854"/>
            <a:ext cx="6023429" cy="760401"/>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2400" dirty="0">
                <a:solidFill>
                  <a:schemeClr val="tx1">
                    <a:lumMod val="65000"/>
                    <a:lumOff val="35000"/>
                  </a:schemeClr>
                </a:solidFill>
              </a:rPr>
              <a:t>covers all key health services, programmes and facility management systems</a:t>
            </a:r>
          </a:p>
        </p:txBody>
      </p:sp>
      <p:sp>
        <p:nvSpPr>
          <p:cNvPr id="14" name="bulletText2">
            <a:extLst>
              <a:ext uri="{FF2B5EF4-FFF2-40B4-BE49-F238E27FC236}">
                <a16:creationId xmlns:a16="http://schemas.microsoft.com/office/drawing/2014/main" id="{D712CC60-CE7B-4135-B74A-1E3EAD1A9728}"/>
              </a:ext>
            </a:extLst>
          </p:cNvPr>
          <p:cNvSpPr txBox="1"/>
          <p:nvPr/>
        </p:nvSpPr>
        <p:spPr>
          <a:xfrm>
            <a:off x="5730400" y="3781108"/>
            <a:ext cx="6201956" cy="428002"/>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2400" dirty="0">
                <a:solidFill>
                  <a:schemeClr val="tx1">
                    <a:lumMod val="65000"/>
                    <a:lumOff val="35000"/>
                  </a:schemeClr>
                </a:solidFill>
              </a:rPr>
              <a:t>assesses </a:t>
            </a:r>
            <a:r>
              <a:rPr lang="en-GB" sz="2400" b="1" dirty="0">
                <a:solidFill>
                  <a:schemeClr val="tx1">
                    <a:lumMod val="65000"/>
                    <a:lumOff val="35000"/>
                  </a:schemeClr>
                </a:solidFill>
              </a:rPr>
              <a:t>outpatient and inpatient </a:t>
            </a:r>
            <a:r>
              <a:rPr lang="en-GB" sz="2400" dirty="0">
                <a:solidFill>
                  <a:schemeClr val="tx1">
                    <a:lumMod val="65000"/>
                    <a:lumOff val="35000"/>
                  </a:schemeClr>
                </a:solidFill>
              </a:rPr>
              <a:t>services</a:t>
            </a:r>
          </a:p>
        </p:txBody>
      </p:sp>
      <p:sp>
        <p:nvSpPr>
          <p:cNvPr id="15" name="bulletText3">
            <a:extLst>
              <a:ext uri="{FF2B5EF4-FFF2-40B4-BE49-F238E27FC236}">
                <a16:creationId xmlns:a16="http://schemas.microsoft.com/office/drawing/2014/main" id="{315247FE-E925-4CFA-A1E3-58C2C4C99F64}"/>
              </a:ext>
            </a:extLst>
          </p:cNvPr>
          <p:cNvSpPr txBox="1"/>
          <p:nvPr/>
        </p:nvSpPr>
        <p:spPr>
          <a:xfrm>
            <a:off x="5730401" y="4566763"/>
            <a:ext cx="4949817" cy="428002"/>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2400" dirty="0">
                <a:solidFill>
                  <a:schemeClr val="tx1">
                    <a:lumMod val="65000"/>
                    <a:lumOff val="35000"/>
                  </a:schemeClr>
                </a:solidFill>
              </a:rPr>
              <a:t>focuses on </a:t>
            </a:r>
            <a:r>
              <a:rPr lang="en-GB" sz="2400" b="1" dirty="0">
                <a:solidFill>
                  <a:schemeClr val="tx1">
                    <a:lumMod val="65000"/>
                    <a:lumOff val="35000"/>
                  </a:schemeClr>
                </a:solidFill>
              </a:rPr>
              <a:t>primary health care</a:t>
            </a:r>
          </a:p>
        </p:txBody>
      </p:sp>
      <p:pic>
        <p:nvPicPr>
          <p:cNvPr id="11" name="bullet">
            <a:extLst>
              <a:ext uri="{FF2B5EF4-FFF2-40B4-BE49-F238E27FC236}">
                <a16:creationId xmlns:a16="http://schemas.microsoft.com/office/drawing/2014/main" id="{66B20B66-210B-4C38-BCE9-CB2D518BAEC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11941" y="2864410"/>
            <a:ext cx="117692" cy="122400"/>
          </a:xfrm>
          <a:prstGeom prst="rect">
            <a:avLst/>
          </a:prstGeom>
        </p:spPr>
      </p:pic>
      <p:pic>
        <p:nvPicPr>
          <p:cNvPr id="23" name="bullet2">
            <a:extLst>
              <a:ext uri="{FF2B5EF4-FFF2-40B4-BE49-F238E27FC236}">
                <a16:creationId xmlns:a16="http://schemas.microsoft.com/office/drawing/2014/main" id="{95FB0FA6-8F12-4920-B986-CDD45AB4B73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12370" y="3924709"/>
            <a:ext cx="117692" cy="122400"/>
          </a:xfrm>
          <a:prstGeom prst="rect">
            <a:avLst/>
          </a:prstGeom>
        </p:spPr>
      </p:pic>
      <p:pic>
        <p:nvPicPr>
          <p:cNvPr id="24" name="bullet3">
            <a:extLst>
              <a:ext uri="{FF2B5EF4-FFF2-40B4-BE49-F238E27FC236}">
                <a16:creationId xmlns:a16="http://schemas.microsoft.com/office/drawing/2014/main" id="{B869B2D1-3604-4ED4-8CCB-D7958AC505A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11941" y="4724920"/>
            <a:ext cx="117692" cy="122400"/>
          </a:xfrm>
          <a:prstGeom prst="rect">
            <a:avLst/>
          </a:prstGeom>
        </p:spPr>
      </p:pic>
      <p:pic>
        <p:nvPicPr>
          <p:cNvPr id="17" name="Picture 16">
            <a:extLst>
              <a:ext uri="{FF2B5EF4-FFF2-40B4-BE49-F238E27FC236}">
                <a16:creationId xmlns:a16="http://schemas.microsoft.com/office/drawing/2014/main" id="{1D129F1A-B8E4-46AC-94B0-D515EC94AAE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4150" y="1667012"/>
            <a:ext cx="3318327" cy="3370553"/>
          </a:xfrm>
          <a:prstGeom prst="rect">
            <a:avLst/>
          </a:prstGeom>
        </p:spPr>
      </p:pic>
    </p:spTree>
    <p:custDataLst>
      <p:tags r:id="rId1"/>
    </p:custDataLst>
    <p:extLst>
      <p:ext uri="{BB962C8B-B14F-4D97-AF65-F5344CB8AC3E}">
        <p14:creationId xmlns:p14="http://schemas.microsoft.com/office/powerpoint/2010/main" val="3369993682"/>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31"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p:cTn id="12" dur="500" fill="hold"/>
                                        <p:tgtEl>
                                          <p:spTgt spid="11"/>
                                        </p:tgtEl>
                                        <p:attrNameLst>
                                          <p:attrName>ppt_w</p:attrName>
                                        </p:attrNameLst>
                                      </p:cBhvr>
                                      <p:tavLst>
                                        <p:tav tm="0">
                                          <p:val>
                                            <p:fltVal val="0"/>
                                          </p:val>
                                        </p:tav>
                                        <p:tav tm="100000">
                                          <p:val>
                                            <p:strVal val="#ppt_w"/>
                                          </p:val>
                                        </p:tav>
                                      </p:tavLst>
                                    </p:anim>
                                    <p:anim calcmode="lin" valueType="num">
                                      <p:cBhvr>
                                        <p:cTn id="13" dur="500" fill="hold"/>
                                        <p:tgtEl>
                                          <p:spTgt spid="11"/>
                                        </p:tgtEl>
                                        <p:attrNameLst>
                                          <p:attrName>ppt_h</p:attrName>
                                        </p:attrNameLst>
                                      </p:cBhvr>
                                      <p:tavLst>
                                        <p:tav tm="0">
                                          <p:val>
                                            <p:fltVal val="0"/>
                                          </p:val>
                                        </p:tav>
                                        <p:tav tm="100000">
                                          <p:val>
                                            <p:strVal val="#ppt_h"/>
                                          </p:val>
                                        </p:tav>
                                      </p:tavLst>
                                    </p:anim>
                                    <p:anim calcmode="lin" valueType="num">
                                      <p:cBhvr>
                                        <p:cTn id="14" dur="500" fill="hold"/>
                                        <p:tgtEl>
                                          <p:spTgt spid="11"/>
                                        </p:tgtEl>
                                        <p:attrNameLst>
                                          <p:attrName>style.rotation</p:attrName>
                                        </p:attrNameLst>
                                      </p:cBhvr>
                                      <p:tavLst>
                                        <p:tav tm="0">
                                          <p:val>
                                            <p:fltVal val="90"/>
                                          </p:val>
                                        </p:tav>
                                        <p:tav tm="100000">
                                          <p:val>
                                            <p:fltVal val="0"/>
                                          </p:val>
                                        </p:tav>
                                      </p:tavLst>
                                    </p:anim>
                                    <p:animEffect transition="in" filter="fade">
                                      <p:cBhvr>
                                        <p:cTn id="15" dur="500"/>
                                        <p:tgtEl>
                                          <p:spTgt spid="11"/>
                                        </p:tgtEl>
                                      </p:cBhvr>
                                    </p:animEffect>
                                  </p:childTnLst>
                                </p:cTn>
                              </p:par>
                            </p:childTnLst>
                          </p:cTn>
                        </p:par>
                        <p:par>
                          <p:cTn id="16" fill="hold">
                            <p:stCondLst>
                              <p:cond delay="500"/>
                            </p:stCondLst>
                            <p:childTnLst>
                              <p:par>
                                <p:cTn id="17" presetID="10" presetClass="entr" presetSubtype="0" fill="hold" grpId="0" nodeType="after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childTnLst>
                          </p:cTn>
                        </p:par>
                      </p:childTnLst>
                    </p:cTn>
                  </p:par>
                  <p:par>
                    <p:cTn id="20" fill="hold">
                      <p:stCondLst>
                        <p:cond delay="indefinite"/>
                      </p:stCondLst>
                      <p:childTnLst>
                        <p:par>
                          <p:cTn id="21" fill="hold">
                            <p:stCondLst>
                              <p:cond delay="0"/>
                            </p:stCondLst>
                            <p:childTnLst>
                              <p:par>
                                <p:cTn id="22" presetID="31" presetClass="entr" presetSubtype="0" fill="hold" nodeType="clickEffect">
                                  <p:stCondLst>
                                    <p:cond delay="0"/>
                                  </p:stCondLst>
                                  <p:childTnLst>
                                    <p:set>
                                      <p:cBhvr>
                                        <p:cTn id="23" dur="1" fill="hold">
                                          <p:stCondLst>
                                            <p:cond delay="0"/>
                                          </p:stCondLst>
                                        </p:cTn>
                                        <p:tgtEl>
                                          <p:spTgt spid="23"/>
                                        </p:tgtEl>
                                        <p:attrNameLst>
                                          <p:attrName>style.visibility</p:attrName>
                                        </p:attrNameLst>
                                      </p:cBhvr>
                                      <p:to>
                                        <p:strVal val="visible"/>
                                      </p:to>
                                    </p:set>
                                    <p:anim calcmode="lin" valueType="num">
                                      <p:cBhvr>
                                        <p:cTn id="24" dur="500" fill="hold"/>
                                        <p:tgtEl>
                                          <p:spTgt spid="23"/>
                                        </p:tgtEl>
                                        <p:attrNameLst>
                                          <p:attrName>ppt_w</p:attrName>
                                        </p:attrNameLst>
                                      </p:cBhvr>
                                      <p:tavLst>
                                        <p:tav tm="0">
                                          <p:val>
                                            <p:fltVal val="0"/>
                                          </p:val>
                                        </p:tav>
                                        <p:tav tm="100000">
                                          <p:val>
                                            <p:strVal val="#ppt_w"/>
                                          </p:val>
                                        </p:tav>
                                      </p:tavLst>
                                    </p:anim>
                                    <p:anim calcmode="lin" valueType="num">
                                      <p:cBhvr>
                                        <p:cTn id="25" dur="500" fill="hold"/>
                                        <p:tgtEl>
                                          <p:spTgt spid="23"/>
                                        </p:tgtEl>
                                        <p:attrNameLst>
                                          <p:attrName>ppt_h</p:attrName>
                                        </p:attrNameLst>
                                      </p:cBhvr>
                                      <p:tavLst>
                                        <p:tav tm="0">
                                          <p:val>
                                            <p:fltVal val="0"/>
                                          </p:val>
                                        </p:tav>
                                        <p:tav tm="100000">
                                          <p:val>
                                            <p:strVal val="#ppt_h"/>
                                          </p:val>
                                        </p:tav>
                                      </p:tavLst>
                                    </p:anim>
                                    <p:anim calcmode="lin" valueType="num">
                                      <p:cBhvr>
                                        <p:cTn id="26" dur="500" fill="hold"/>
                                        <p:tgtEl>
                                          <p:spTgt spid="23"/>
                                        </p:tgtEl>
                                        <p:attrNameLst>
                                          <p:attrName>style.rotation</p:attrName>
                                        </p:attrNameLst>
                                      </p:cBhvr>
                                      <p:tavLst>
                                        <p:tav tm="0">
                                          <p:val>
                                            <p:fltVal val="90"/>
                                          </p:val>
                                        </p:tav>
                                        <p:tav tm="100000">
                                          <p:val>
                                            <p:fltVal val="0"/>
                                          </p:val>
                                        </p:tav>
                                      </p:tavLst>
                                    </p:anim>
                                    <p:animEffect transition="in" filter="fade">
                                      <p:cBhvr>
                                        <p:cTn id="27" dur="500"/>
                                        <p:tgtEl>
                                          <p:spTgt spid="23"/>
                                        </p:tgtEl>
                                      </p:cBhvr>
                                    </p:animEffect>
                                  </p:childTnLst>
                                </p:cTn>
                              </p:par>
                            </p:childTnLst>
                          </p:cTn>
                        </p:par>
                        <p:par>
                          <p:cTn id="28" fill="hold">
                            <p:stCondLst>
                              <p:cond delay="500"/>
                            </p:stCondLst>
                            <p:childTnLst>
                              <p:par>
                                <p:cTn id="29" presetID="10" presetClass="entr" presetSubtype="0" fill="hold" grpId="0" nodeType="after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fade">
                                      <p:cBhvr>
                                        <p:cTn id="31" dur="500"/>
                                        <p:tgtEl>
                                          <p:spTgt spid="14"/>
                                        </p:tgtEl>
                                      </p:cBhvr>
                                    </p:animEffect>
                                  </p:childTnLst>
                                </p:cTn>
                              </p:par>
                            </p:childTnLst>
                          </p:cTn>
                        </p:par>
                      </p:childTnLst>
                    </p:cTn>
                  </p:par>
                  <p:par>
                    <p:cTn id="32" fill="hold">
                      <p:stCondLst>
                        <p:cond delay="indefinite"/>
                      </p:stCondLst>
                      <p:childTnLst>
                        <p:par>
                          <p:cTn id="33" fill="hold">
                            <p:stCondLst>
                              <p:cond delay="0"/>
                            </p:stCondLst>
                            <p:childTnLst>
                              <p:par>
                                <p:cTn id="34" presetID="31" presetClass="entr" presetSubtype="0" fill="hold" nodeType="clickEffect">
                                  <p:stCondLst>
                                    <p:cond delay="0"/>
                                  </p:stCondLst>
                                  <p:childTnLst>
                                    <p:set>
                                      <p:cBhvr>
                                        <p:cTn id="35" dur="1" fill="hold">
                                          <p:stCondLst>
                                            <p:cond delay="0"/>
                                          </p:stCondLst>
                                        </p:cTn>
                                        <p:tgtEl>
                                          <p:spTgt spid="24"/>
                                        </p:tgtEl>
                                        <p:attrNameLst>
                                          <p:attrName>style.visibility</p:attrName>
                                        </p:attrNameLst>
                                      </p:cBhvr>
                                      <p:to>
                                        <p:strVal val="visible"/>
                                      </p:to>
                                    </p:set>
                                    <p:anim calcmode="lin" valueType="num">
                                      <p:cBhvr>
                                        <p:cTn id="36" dur="500" fill="hold"/>
                                        <p:tgtEl>
                                          <p:spTgt spid="24"/>
                                        </p:tgtEl>
                                        <p:attrNameLst>
                                          <p:attrName>ppt_w</p:attrName>
                                        </p:attrNameLst>
                                      </p:cBhvr>
                                      <p:tavLst>
                                        <p:tav tm="0">
                                          <p:val>
                                            <p:fltVal val="0"/>
                                          </p:val>
                                        </p:tav>
                                        <p:tav tm="100000">
                                          <p:val>
                                            <p:strVal val="#ppt_w"/>
                                          </p:val>
                                        </p:tav>
                                      </p:tavLst>
                                    </p:anim>
                                    <p:anim calcmode="lin" valueType="num">
                                      <p:cBhvr>
                                        <p:cTn id="37" dur="500" fill="hold"/>
                                        <p:tgtEl>
                                          <p:spTgt spid="24"/>
                                        </p:tgtEl>
                                        <p:attrNameLst>
                                          <p:attrName>ppt_h</p:attrName>
                                        </p:attrNameLst>
                                      </p:cBhvr>
                                      <p:tavLst>
                                        <p:tav tm="0">
                                          <p:val>
                                            <p:fltVal val="0"/>
                                          </p:val>
                                        </p:tav>
                                        <p:tav tm="100000">
                                          <p:val>
                                            <p:strVal val="#ppt_h"/>
                                          </p:val>
                                        </p:tav>
                                      </p:tavLst>
                                    </p:anim>
                                    <p:anim calcmode="lin" valueType="num">
                                      <p:cBhvr>
                                        <p:cTn id="38" dur="500" fill="hold"/>
                                        <p:tgtEl>
                                          <p:spTgt spid="24"/>
                                        </p:tgtEl>
                                        <p:attrNameLst>
                                          <p:attrName>style.rotation</p:attrName>
                                        </p:attrNameLst>
                                      </p:cBhvr>
                                      <p:tavLst>
                                        <p:tav tm="0">
                                          <p:val>
                                            <p:fltVal val="90"/>
                                          </p:val>
                                        </p:tav>
                                        <p:tav tm="100000">
                                          <p:val>
                                            <p:fltVal val="0"/>
                                          </p:val>
                                        </p:tav>
                                      </p:tavLst>
                                    </p:anim>
                                    <p:animEffect transition="in" filter="fade">
                                      <p:cBhvr>
                                        <p:cTn id="39" dur="500"/>
                                        <p:tgtEl>
                                          <p:spTgt spid="24"/>
                                        </p:tgtEl>
                                      </p:cBhvr>
                                    </p:animEffect>
                                  </p:childTnLst>
                                </p:cTn>
                              </p:par>
                            </p:childTnLst>
                          </p:cTn>
                        </p:par>
                        <p:par>
                          <p:cTn id="40" fill="hold">
                            <p:stCondLst>
                              <p:cond delay="500"/>
                            </p:stCondLst>
                            <p:childTnLst>
                              <p:par>
                                <p:cTn id="41" presetID="10" presetClass="entr" presetSubtype="0" fill="hold" grpId="0" nodeType="afterEffect">
                                  <p:stCondLst>
                                    <p:cond delay="0"/>
                                  </p:stCondLst>
                                  <p:childTnLst>
                                    <p:set>
                                      <p:cBhvr>
                                        <p:cTn id="42" dur="1" fill="hold">
                                          <p:stCondLst>
                                            <p:cond delay="0"/>
                                          </p:stCondLst>
                                        </p:cTn>
                                        <p:tgtEl>
                                          <p:spTgt spid="15"/>
                                        </p:tgtEl>
                                        <p:attrNameLst>
                                          <p:attrName>style.visibility</p:attrName>
                                        </p:attrNameLst>
                                      </p:cBhvr>
                                      <p:to>
                                        <p:strVal val="visible"/>
                                      </p:to>
                                    </p:set>
                                    <p:animEffect transition="in" filter="fade">
                                      <p:cBhvr>
                                        <p:cTn id="43"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3" grpId="0"/>
      <p:bldP spid="14" grpId="0"/>
      <p:bldP spid="1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header">
            <a:extLst>
              <a:ext uri="{FF2B5EF4-FFF2-40B4-BE49-F238E27FC236}">
                <a16:creationId xmlns:a16="http://schemas.microsoft.com/office/drawing/2014/main" id="{84D8390B-55BB-DC68-6C38-234C5F4C2E56}"/>
              </a:ext>
            </a:extLst>
          </p:cNvPr>
          <p:cNvGrpSpPr/>
          <p:nvPr/>
        </p:nvGrpSpPr>
        <p:grpSpPr>
          <a:xfrm>
            <a:off x="-1235" y="-815"/>
            <a:ext cx="10849857" cy="611122"/>
            <a:chOff x="-1235" y="-815"/>
            <a:chExt cx="10849857" cy="611122"/>
          </a:xfrm>
        </p:grpSpPr>
        <p:sp>
          <p:nvSpPr>
            <p:cNvPr id="43" name="TextBox 42">
              <a:extLst>
                <a:ext uri="{FF2B5EF4-FFF2-40B4-BE49-F238E27FC236}">
                  <a16:creationId xmlns:a16="http://schemas.microsoft.com/office/drawing/2014/main" id="{DAD478BE-FBDA-DC64-8558-B8C0FB8235B4}"/>
                </a:ext>
              </a:extLst>
            </p:cNvPr>
            <p:cNvSpPr txBox="1"/>
            <p:nvPr/>
          </p:nvSpPr>
          <p:spPr>
            <a:xfrm>
              <a:off x="734150" y="21600"/>
              <a:ext cx="10114472" cy="584775"/>
            </a:xfrm>
            <a:prstGeom prst="rect">
              <a:avLst/>
            </a:prstGeom>
            <a:noFill/>
          </p:spPr>
          <p:txBody>
            <a:bodyPr wrap="square">
              <a:spAutoFit/>
            </a:bodyPr>
            <a:lstStyle/>
            <a:p>
              <a:r>
                <a:rPr lang="en-GB" sz="3200" dirty="0">
                  <a:solidFill>
                    <a:srgbClr val="595959"/>
                  </a:solidFill>
                </a:rPr>
                <a:t>Examples of services that the HHFA assesses</a:t>
              </a:r>
            </a:p>
          </p:txBody>
        </p:sp>
        <p:pic>
          <p:nvPicPr>
            <p:cNvPr id="44" name="Picture 43">
              <a:extLst>
                <a:ext uri="{FF2B5EF4-FFF2-40B4-BE49-F238E27FC236}">
                  <a16:creationId xmlns:a16="http://schemas.microsoft.com/office/drawing/2014/main" id="{2BBCD590-2449-7FDC-111E-501E5119FFE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rot="5400000">
              <a:off x="-1522" y="-528"/>
              <a:ext cx="611122" cy="610548"/>
            </a:xfrm>
            <a:prstGeom prst="rect">
              <a:avLst/>
            </a:prstGeom>
          </p:spPr>
        </p:pic>
      </p:grpSp>
      <p:sp>
        <p:nvSpPr>
          <p:cNvPr id="28" name="grid1">
            <a:extLst>
              <a:ext uri="{FF2B5EF4-FFF2-40B4-BE49-F238E27FC236}">
                <a16:creationId xmlns:a16="http://schemas.microsoft.com/office/drawing/2014/main" id="{B5C4B6B8-6A33-4A61-912E-A44FEBBA8D74}"/>
              </a:ext>
            </a:extLst>
          </p:cNvPr>
          <p:cNvSpPr txBox="1"/>
          <p:nvPr/>
        </p:nvSpPr>
        <p:spPr>
          <a:xfrm>
            <a:off x="712385" y="1652954"/>
            <a:ext cx="5360074" cy="4630615"/>
          </a:xfrm>
          <a:prstGeom prst="rect">
            <a:avLst/>
          </a:prstGeom>
          <a:solidFill>
            <a:srgbClr val="CBEBE6"/>
          </a:solidFill>
        </p:spPr>
        <p:txBody>
          <a:bodyPr vert="horz" wrap="square" lIns="91440" tIns="45720" rIns="91440" bIns="45720" rtlCol="0" anchor="ctr">
            <a:noAutofit/>
          </a:bodyPr>
          <a:lstStyle>
            <a:lvl1pPr algn="r">
              <a:lnSpc>
                <a:spcPct val="90000"/>
              </a:lnSpc>
              <a:spcBef>
                <a:spcPct val="0"/>
              </a:spcBef>
              <a:buNone/>
              <a:defRPr sz="4400">
                <a:solidFill>
                  <a:schemeClr val="bg1"/>
                </a:solidFill>
                <a:latin typeface="+mj-lt"/>
                <a:ea typeface="+mj-ea"/>
                <a:cs typeface="+mj-cs"/>
              </a:defRPr>
            </a:lvl1pPr>
          </a:lstStyle>
          <a:p>
            <a:pPr algn="ctr"/>
            <a:endParaRPr lang="en-GB" sz="2400" dirty="0">
              <a:solidFill>
                <a:schemeClr val="tx1">
                  <a:lumMod val="65000"/>
                  <a:lumOff val="35000"/>
                </a:schemeClr>
              </a:solidFill>
            </a:endParaRPr>
          </a:p>
        </p:txBody>
      </p:sp>
      <p:sp>
        <p:nvSpPr>
          <p:cNvPr id="29" name="grid2">
            <a:extLst>
              <a:ext uri="{FF2B5EF4-FFF2-40B4-BE49-F238E27FC236}">
                <a16:creationId xmlns:a16="http://schemas.microsoft.com/office/drawing/2014/main" id="{95572B67-2BA1-442F-B96D-B3BAFA9A47C6}"/>
              </a:ext>
            </a:extLst>
          </p:cNvPr>
          <p:cNvSpPr txBox="1"/>
          <p:nvPr/>
        </p:nvSpPr>
        <p:spPr>
          <a:xfrm>
            <a:off x="6199796" y="1652954"/>
            <a:ext cx="5360074" cy="4630615"/>
          </a:xfrm>
          <a:prstGeom prst="rect">
            <a:avLst/>
          </a:prstGeom>
          <a:solidFill>
            <a:srgbClr val="C7DDF1"/>
          </a:solidFill>
        </p:spPr>
        <p:txBody>
          <a:bodyPr vert="horz" wrap="square" lIns="91440" tIns="45720" rIns="91440" bIns="45720" rtlCol="0" anchor="ctr">
            <a:noAutofit/>
          </a:bodyPr>
          <a:lstStyle>
            <a:lvl1pPr algn="r">
              <a:lnSpc>
                <a:spcPct val="90000"/>
              </a:lnSpc>
              <a:spcBef>
                <a:spcPct val="0"/>
              </a:spcBef>
              <a:buNone/>
              <a:defRPr sz="4400">
                <a:solidFill>
                  <a:schemeClr val="bg1"/>
                </a:solidFill>
                <a:latin typeface="+mj-lt"/>
                <a:ea typeface="+mj-ea"/>
                <a:cs typeface="+mj-cs"/>
              </a:defRPr>
            </a:lvl1pPr>
          </a:lstStyle>
          <a:p>
            <a:pPr algn="ctr"/>
            <a:endParaRPr lang="en-GB" sz="2400" dirty="0">
              <a:solidFill>
                <a:schemeClr val="tx1">
                  <a:lumMod val="65000"/>
                  <a:lumOff val="35000"/>
                </a:schemeClr>
              </a:solidFill>
            </a:endParaRPr>
          </a:p>
        </p:txBody>
      </p:sp>
      <p:sp>
        <p:nvSpPr>
          <p:cNvPr id="8" name="Sentence stem">
            <a:extLst>
              <a:ext uri="{FF2B5EF4-FFF2-40B4-BE49-F238E27FC236}">
                <a16:creationId xmlns:a16="http://schemas.microsoft.com/office/drawing/2014/main" id="{51FBAF18-7324-06C4-EDC1-BA1C07448FE3}"/>
              </a:ext>
            </a:extLst>
          </p:cNvPr>
          <p:cNvSpPr txBox="1"/>
          <p:nvPr/>
        </p:nvSpPr>
        <p:spPr>
          <a:xfrm>
            <a:off x="734150" y="1002206"/>
            <a:ext cx="4961891" cy="428002"/>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2400" dirty="0">
                <a:solidFill>
                  <a:schemeClr val="tx1">
                    <a:lumMod val="65000"/>
                    <a:lumOff val="35000"/>
                  </a:schemeClr>
                </a:solidFill>
              </a:rPr>
              <a:t>The HHFA gathers data on:</a:t>
            </a:r>
          </a:p>
        </p:txBody>
      </p:sp>
      <p:sp>
        <p:nvSpPr>
          <p:cNvPr id="13" name="bulletText1">
            <a:extLst>
              <a:ext uri="{FF2B5EF4-FFF2-40B4-BE49-F238E27FC236}">
                <a16:creationId xmlns:a16="http://schemas.microsoft.com/office/drawing/2014/main" id="{1A888DB7-7699-4793-8D18-791EAB9E320D}"/>
              </a:ext>
            </a:extLst>
          </p:cNvPr>
          <p:cNvSpPr txBox="1"/>
          <p:nvPr/>
        </p:nvSpPr>
        <p:spPr>
          <a:xfrm>
            <a:off x="1345970" y="2167690"/>
            <a:ext cx="4626491" cy="428002"/>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2400" dirty="0">
                <a:solidFill>
                  <a:schemeClr val="tx1">
                    <a:lumMod val="65000"/>
                    <a:lumOff val="35000"/>
                  </a:schemeClr>
                </a:solidFill>
              </a:rPr>
              <a:t>family planning</a:t>
            </a:r>
          </a:p>
        </p:txBody>
      </p:sp>
      <p:sp>
        <p:nvSpPr>
          <p:cNvPr id="14" name="bulletText2">
            <a:extLst>
              <a:ext uri="{FF2B5EF4-FFF2-40B4-BE49-F238E27FC236}">
                <a16:creationId xmlns:a16="http://schemas.microsoft.com/office/drawing/2014/main" id="{D712CC60-CE7B-4135-B74A-1E3EAD1A9728}"/>
              </a:ext>
            </a:extLst>
          </p:cNvPr>
          <p:cNvSpPr txBox="1"/>
          <p:nvPr/>
        </p:nvSpPr>
        <p:spPr>
          <a:xfrm>
            <a:off x="1344533" y="2748448"/>
            <a:ext cx="4528729" cy="760401"/>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2400" dirty="0">
                <a:solidFill>
                  <a:schemeClr val="tx1">
                    <a:lumMod val="65000"/>
                    <a:lumOff val="35000"/>
                  </a:schemeClr>
                </a:solidFill>
              </a:rPr>
              <a:t>maternal, </a:t>
            </a:r>
            <a:r>
              <a:rPr lang="en-GB" sz="2400" dirty="0" err="1">
                <a:solidFill>
                  <a:schemeClr val="tx1">
                    <a:lumMod val="65000"/>
                    <a:lumOff val="35000"/>
                  </a:schemeClr>
                </a:solidFill>
              </a:rPr>
              <a:t>newborn</a:t>
            </a:r>
            <a:r>
              <a:rPr lang="en-GB" sz="2400" dirty="0">
                <a:solidFill>
                  <a:schemeClr val="tx1">
                    <a:lumMod val="65000"/>
                    <a:lumOff val="35000"/>
                  </a:schemeClr>
                </a:solidFill>
              </a:rPr>
              <a:t> and </a:t>
            </a:r>
            <a:br>
              <a:rPr lang="en-GB" sz="2400" dirty="0">
                <a:solidFill>
                  <a:schemeClr val="tx1">
                    <a:lumMod val="65000"/>
                    <a:lumOff val="35000"/>
                  </a:schemeClr>
                </a:solidFill>
              </a:rPr>
            </a:br>
            <a:r>
              <a:rPr lang="en-GB" sz="2400" dirty="0">
                <a:solidFill>
                  <a:schemeClr val="tx1">
                    <a:lumMod val="65000"/>
                    <a:lumOff val="35000"/>
                  </a:schemeClr>
                </a:solidFill>
              </a:rPr>
              <a:t>child health</a:t>
            </a:r>
          </a:p>
        </p:txBody>
      </p:sp>
      <p:sp>
        <p:nvSpPr>
          <p:cNvPr id="15" name="bulletText3">
            <a:extLst>
              <a:ext uri="{FF2B5EF4-FFF2-40B4-BE49-F238E27FC236}">
                <a16:creationId xmlns:a16="http://schemas.microsoft.com/office/drawing/2014/main" id="{315247FE-E925-4CFA-A1E3-58C2C4C99F64}"/>
              </a:ext>
            </a:extLst>
          </p:cNvPr>
          <p:cNvSpPr txBox="1"/>
          <p:nvPr/>
        </p:nvSpPr>
        <p:spPr>
          <a:xfrm>
            <a:off x="1339406" y="3632139"/>
            <a:ext cx="4633059" cy="428002"/>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2400" dirty="0">
                <a:solidFill>
                  <a:schemeClr val="tx1">
                    <a:lumMod val="65000"/>
                    <a:lumOff val="35000"/>
                  </a:schemeClr>
                </a:solidFill>
              </a:rPr>
              <a:t>NCDs and mental health</a:t>
            </a:r>
          </a:p>
        </p:txBody>
      </p:sp>
      <p:sp>
        <p:nvSpPr>
          <p:cNvPr id="34" name="bulletText4">
            <a:extLst>
              <a:ext uri="{FF2B5EF4-FFF2-40B4-BE49-F238E27FC236}">
                <a16:creationId xmlns:a16="http://schemas.microsoft.com/office/drawing/2014/main" id="{8F83E106-9B3E-44AD-9316-43A6FF900467}"/>
              </a:ext>
            </a:extLst>
          </p:cNvPr>
          <p:cNvSpPr txBox="1"/>
          <p:nvPr/>
        </p:nvSpPr>
        <p:spPr>
          <a:xfrm>
            <a:off x="1368602" y="4262309"/>
            <a:ext cx="4603859" cy="428002"/>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2400" dirty="0">
                <a:solidFill>
                  <a:schemeClr val="tx1">
                    <a:lumMod val="65000"/>
                    <a:lumOff val="35000"/>
                  </a:schemeClr>
                </a:solidFill>
              </a:rPr>
              <a:t>malaria, HIV, tuberculosis, NTDs</a:t>
            </a:r>
          </a:p>
        </p:txBody>
      </p:sp>
      <p:sp>
        <p:nvSpPr>
          <p:cNvPr id="35" name="bulletText5">
            <a:extLst>
              <a:ext uri="{FF2B5EF4-FFF2-40B4-BE49-F238E27FC236}">
                <a16:creationId xmlns:a16="http://schemas.microsoft.com/office/drawing/2014/main" id="{542E25C6-733C-45AB-AE47-26530C8F9E6F}"/>
              </a:ext>
            </a:extLst>
          </p:cNvPr>
          <p:cNvSpPr txBox="1"/>
          <p:nvPr/>
        </p:nvSpPr>
        <p:spPr>
          <a:xfrm>
            <a:off x="1367165" y="4889597"/>
            <a:ext cx="4528729" cy="428002"/>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2400" dirty="0">
                <a:solidFill>
                  <a:schemeClr val="tx1">
                    <a:lumMod val="65000"/>
                    <a:lumOff val="35000"/>
                  </a:schemeClr>
                </a:solidFill>
              </a:rPr>
              <a:t>other communicable diseases</a:t>
            </a:r>
          </a:p>
        </p:txBody>
      </p:sp>
      <p:sp>
        <p:nvSpPr>
          <p:cNvPr id="36" name="bulletText6">
            <a:extLst>
              <a:ext uri="{FF2B5EF4-FFF2-40B4-BE49-F238E27FC236}">
                <a16:creationId xmlns:a16="http://schemas.microsoft.com/office/drawing/2014/main" id="{E07F8923-0B03-4951-B1CE-5BCC2E0AFEB6}"/>
              </a:ext>
            </a:extLst>
          </p:cNvPr>
          <p:cNvSpPr txBox="1"/>
          <p:nvPr/>
        </p:nvSpPr>
        <p:spPr>
          <a:xfrm>
            <a:off x="1362038" y="5468128"/>
            <a:ext cx="4633059" cy="428002"/>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2400" dirty="0">
                <a:solidFill>
                  <a:schemeClr val="tx1">
                    <a:lumMod val="65000"/>
                    <a:lumOff val="35000"/>
                  </a:schemeClr>
                </a:solidFill>
              </a:rPr>
              <a:t>COVID-19</a:t>
            </a:r>
          </a:p>
        </p:txBody>
      </p:sp>
      <p:sp>
        <p:nvSpPr>
          <p:cNvPr id="40" name="bulletText7">
            <a:extLst>
              <a:ext uri="{FF2B5EF4-FFF2-40B4-BE49-F238E27FC236}">
                <a16:creationId xmlns:a16="http://schemas.microsoft.com/office/drawing/2014/main" id="{CBE1C87D-66C2-4D81-AEEB-191DD2EA3AE8}"/>
              </a:ext>
            </a:extLst>
          </p:cNvPr>
          <p:cNvSpPr txBox="1"/>
          <p:nvPr/>
        </p:nvSpPr>
        <p:spPr>
          <a:xfrm>
            <a:off x="6840469" y="2167690"/>
            <a:ext cx="4626491" cy="428002"/>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2400" dirty="0">
                <a:solidFill>
                  <a:schemeClr val="tx1">
                    <a:lumMod val="65000"/>
                    <a:lumOff val="35000"/>
                  </a:schemeClr>
                </a:solidFill>
              </a:rPr>
              <a:t>surgical services</a:t>
            </a:r>
          </a:p>
        </p:txBody>
      </p:sp>
      <p:sp>
        <p:nvSpPr>
          <p:cNvPr id="41" name="bulletText8">
            <a:extLst>
              <a:ext uri="{FF2B5EF4-FFF2-40B4-BE49-F238E27FC236}">
                <a16:creationId xmlns:a16="http://schemas.microsoft.com/office/drawing/2014/main" id="{DE7C6786-5C51-4D6E-AB52-1D692EEBF509}"/>
              </a:ext>
            </a:extLst>
          </p:cNvPr>
          <p:cNvSpPr txBox="1"/>
          <p:nvPr/>
        </p:nvSpPr>
        <p:spPr>
          <a:xfrm>
            <a:off x="6839032" y="2748448"/>
            <a:ext cx="4528729" cy="428002"/>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2400" dirty="0">
                <a:solidFill>
                  <a:schemeClr val="tx1">
                    <a:lumMod val="65000"/>
                    <a:lumOff val="35000"/>
                  </a:schemeClr>
                </a:solidFill>
              </a:rPr>
              <a:t>emergency services</a:t>
            </a:r>
          </a:p>
        </p:txBody>
      </p:sp>
      <p:sp>
        <p:nvSpPr>
          <p:cNvPr id="45" name="bulletText9">
            <a:extLst>
              <a:ext uri="{FF2B5EF4-FFF2-40B4-BE49-F238E27FC236}">
                <a16:creationId xmlns:a16="http://schemas.microsoft.com/office/drawing/2014/main" id="{9EBEB7A8-D1F5-4579-92F9-24EF95546166}"/>
              </a:ext>
            </a:extLst>
          </p:cNvPr>
          <p:cNvSpPr txBox="1"/>
          <p:nvPr/>
        </p:nvSpPr>
        <p:spPr>
          <a:xfrm>
            <a:off x="6833905" y="3373871"/>
            <a:ext cx="4633059" cy="428002"/>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2400" dirty="0">
                <a:solidFill>
                  <a:schemeClr val="tx1">
                    <a:lumMod val="65000"/>
                    <a:lumOff val="35000"/>
                  </a:schemeClr>
                </a:solidFill>
              </a:rPr>
              <a:t>facility management</a:t>
            </a:r>
          </a:p>
        </p:txBody>
      </p:sp>
      <p:sp>
        <p:nvSpPr>
          <p:cNvPr id="49" name="bulletText10">
            <a:extLst>
              <a:ext uri="{FF2B5EF4-FFF2-40B4-BE49-F238E27FC236}">
                <a16:creationId xmlns:a16="http://schemas.microsoft.com/office/drawing/2014/main" id="{F39D498A-F4F9-40EF-9ACE-B97631F77212}"/>
              </a:ext>
            </a:extLst>
          </p:cNvPr>
          <p:cNvSpPr txBox="1"/>
          <p:nvPr/>
        </p:nvSpPr>
        <p:spPr>
          <a:xfrm>
            <a:off x="6863101" y="4004041"/>
            <a:ext cx="4603859" cy="428002"/>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2400" dirty="0">
                <a:solidFill>
                  <a:schemeClr val="tx1">
                    <a:lumMod val="65000"/>
                    <a:lumOff val="35000"/>
                  </a:schemeClr>
                </a:solidFill>
              </a:rPr>
              <a:t>health information systems</a:t>
            </a:r>
          </a:p>
        </p:txBody>
      </p:sp>
      <p:sp>
        <p:nvSpPr>
          <p:cNvPr id="50" name="bulletText11">
            <a:extLst>
              <a:ext uri="{FF2B5EF4-FFF2-40B4-BE49-F238E27FC236}">
                <a16:creationId xmlns:a16="http://schemas.microsoft.com/office/drawing/2014/main" id="{9C26623C-B4C7-4B6E-B718-0B09886D30CD}"/>
              </a:ext>
            </a:extLst>
          </p:cNvPr>
          <p:cNvSpPr txBox="1"/>
          <p:nvPr/>
        </p:nvSpPr>
        <p:spPr>
          <a:xfrm>
            <a:off x="6861664" y="4631691"/>
            <a:ext cx="4528729" cy="428002"/>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2400" dirty="0">
                <a:solidFill>
                  <a:schemeClr val="tx1">
                    <a:lumMod val="65000"/>
                    <a:lumOff val="35000"/>
                  </a:schemeClr>
                </a:solidFill>
              </a:rPr>
              <a:t>quality assurance systems</a:t>
            </a:r>
          </a:p>
        </p:txBody>
      </p:sp>
      <p:sp>
        <p:nvSpPr>
          <p:cNvPr id="51" name="bulletText12">
            <a:extLst>
              <a:ext uri="{FF2B5EF4-FFF2-40B4-BE49-F238E27FC236}">
                <a16:creationId xmlns:a16="http://schemas.microsoft.com/office/drawing/2014/main" id="{D6C827AA-CEF6-42DB-9DCC-1D13BD2A7773}"/>
              </a:ext>
            </a:extLst>
          </p:cNvPr>
          <p:cNvSpPr txBox="1"/>
          <p:nvPr/>
        </p:nvSpPr>
        <p:spPr>
          <a:xfrm>
            <a:off x="6856537" y="5210222"/>
            <a:ext cx="4633059" cy="428002"/>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2400" dirty="0">
                <a:solidFill>
                  <a:schemeClr val="tx1">
                    <a:lumMod val="65000"/>
                    <a:lumOff val="35000"/>
                  </a:schemeClr>
                </a:solidFill>
              </a:rPr>
              <a:t>provider adherence to standards</a:t>
            </a:r>
          </a:p>
        </p:txBody>
      </p:sp>
      <p:pic>
        <p:nvPicPr>
          <p:cNvPr id="32" name="bullet01">
            <a:extLst>
              <a:ext uri="{FF2B5EF4-FFF2-40B4-BE49-F238E27FC236}">
                <a16:creationId xmlns:a16="http://schemas.microsoft.com/office/drawing/2014/main" id="{E1A0932E-3F6A-45E9-BDCE-C07340C1269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26073" y="2331662"/>
            <a:ext cx="117692" cy="122400"/>
          </a:xfrm>
          <a:prstGeom prst="rect">
            <a:avLst/>
          </a:prstGeom>
        </p:spPr>
      </p:pic>
      <p:pic>
        <p:nvPicPr>
          <p:cNvPr id="33" name="bullet02">
            <a:extLst>
              <a:ext uri="{FF2B5EF4-FFF2-40B4-BE49-F238E27FC236}">
                <a16:creationId xmlns:a16="http://schemas.microsoft.com/office/drawing/2014/main" id="{DC66DBF6-E47D-417A-AA54-7F78C177FED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24139" y="2903138"/>
            <a:ext cx="117692" cy="122400"/>
          </a:xfrm>
          <a:prstGeom prst="rect">
            <a:avLst/>
          </a:prstGeom>
        </p:spPr>
      </p:pic>
      <p:pic>
        <p:nvPicPr>
          <p:cNvPr id="55" name="bullet03">
            <a:extLst>
              <a:ext uri="{FF2B5EF4-FFF2-40B4-BE49-F238E27FC236}">
                <a16:creationId xmlns:a16="http://schemas.microsoft.com/office/drawing/2014/main" id="{1EEA76C8-0CC9-4705-86CC-2D229F933AE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24139" y="3771263"/>
            <a:ext cx="117692" cy="122400"/>
          </a:xfrm>
          <a:prstGeom prst="rect">
            <a:avLst/>
          </a:prstGeom>
        </p:spPr>
      </p:pic>
      <p:pic>
        <p:nvPicPr>
          <p:cNvPr id="56" name="bullet04">
            <a:extLst>
              <a:ext uri="{FF2B5EF4-FFF2-40B4-BE49-F238E27FC236}">
                <a16:creationId xmlns:a16="http://schemas.microsoft.com/office/drawing/2014/main" id="{EABDCB6C-55F0-4FF8-B2A0-5EDE3709DC6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24139" y="4411032"/>
            <a:ext cx="117692" cy="122400"/>
          </a:xfrm>
          <a:prstGeom prst="rect">
            <a:avLst/>
          </a:prstGeom>
        </p:spPr>
      </p:pic>
      <p:pic>
        <p:nvPicPr>
          <p:cNvPr id="57" name="bullet05">
            <a:extLst>
              <a:ext uri="{FF2B5EF4-FFF2-40B4-BE49-F238E27FC236}">
                <a16:creationId xmlns:a16="http://schemas.microsoft.com/office/drawing/2014/main" id="{C1338CA9-F1DE-415E-AED5-B8F0BDCB006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24139" y="5042398"/>
            <a:ext cx="117692" cy="122400"/>
          </a:xfrm>
          <a:prstGeom prst="rect">
            <a:avLst/>
          </a:prstGeom>
        </p:spPr>
      </p:pic>
      <p:pic>
        <p:nvPicPr>
          <p:cNvPr id="58" name="bullet06">
            <a:extLst>
              <a:ext uri="{FF2B5EF4-FFF2-40B4-BE49-F238E27FC236}">
                <a16:creationId xmlns:a16="http://schemas.microsoft.com/office/drawing/2014/main" id="{4A4F6C71-14FF-4E97-B393-1A9C8D05F30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24139" y="5612564"/>
            <a:ext cx="117692" cy="122400"/>
          </a:xfrm>
          <a:prstGeom prst="rect">
            <a:avLst/>
          </a:prstGeom>
        </p:spPr>
      </p:pic>
      <p:pic>
        <p:nvPicPr>
          <p:cNvPr id="59" name="bullet07">
            <a:extLst>
              <a:ext uri="{FF2B5EF4-FFF2-40B4-BE49-F238E27FC236}">
                <a16:creationId xmlns:a16="http://schemas.microsoft.com/office/drawing/2014/main" id="{33364EC5-0612-4D32-8839-98B17E552A1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20572" y="2315742"/>
            <a:ext cx="117692" cy="122400"/>
          </a:xfrm>
          <a:prstGeom prst="rect">
            <a:avLst/>
          </a:prstGeom>
        </p:spPr>
      </p:pic>
      <p:pic>
        <p:nvPicPr>
          <p:cNvPr id="60" name="bullet08">
            <a:extLst>
              <a:ext uri="{FF2B5EF4-FFF2-40B4-BE49-F238E27FC236}">
                <a16:creationId xmlns:a16="http://schemas.microsoft.com/office/drawing/2014/main" id="{60B10202-E17C-4668-91FD-6A60B6F5775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18485" y="2903138"/>
            <a:ext cx="117692" cy="122400"/>
          </a:xfrm>
          <a:prstGeom prst="rect">
            <a:avLst/>
          </a:prstGeom>
        </p:spPr>
      </p:pic>
      <p:pic>
        <p:nvPicPr>
          <p:cNvPr id="61" name="bullet09">
            <a:extLst>
              <a:ext uri="{FF2B5EF4-FFF2-40B4-BE49-F238E27FC236}">
                <a16:creationId xmlns:a16="http://schemas.microsoft.com/office/drawing/2014/main" id="{8258CD6C-044B-46D1-9F56-9F07CEE68E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18485" y="3526672"/>
            <a:ext cx="117692" cy="122400"/>
          </a:xfrm>
          <a:prstGeom prst="rect">
            <a:avLst/>
          </a:prstGeom>
        </p:spPr>
      </p:pic>
      <p:pic>
        <p:nvPicPr>
          <p:cNvPr id="62" name="bullet10">
            <a:extLst>
              <a:ext uri="{FF2B5EF4-FFF2-40B4-BE49-F238E27FC236}">
                <a16:creationId xmlns:a16="http://schemas.microsoft.com/office/drawing/2014/main" id="{13CCF7CC-6B98-4AEC-BBB4-171C5B13184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22607" y="4153322"/>
            <a:ext cx="117692" cy="122400"/>
          </a:xfrm>
          <a:prstGeom prst="rect">
            <a:avLst/>
          </a:prstGeom>
        </p:spPr>
      </p:pic>
      <p:pic>
        <p:nvPicPr>
          <p:cNvPr id="63" name="bullet11">
            <a:extLst>
              <a:ext uri="{FF2B5EF4-FFF2-40B4-BE49-F238E27FC236}">
                <a16:creationId xmlns:a16="http://schemas.microsoft.com/office/drawing/2014/main" id="{A13A3273-4252-423F-B33F-6A9E6394528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18485" y="4790571"/>
            <a:ext cx="117692" cy="122400"/>
          </a:xfrm>
          <a:prstGeom prst="rect">
            <a:avLst/>
          </a:prstGeom>
        </p:spPr>
      </p:pic>
      <p:pic>
        <p:nvPicPr>
          <p:cNvPr id="64" name="bullet12">
            <a:extLst>
              <a:ext uri="{FF2B5EF4-FFF2-40B4-BE49-F238E27FC236}">
                <a16:creationId xmlns:a16="http://schemas.microsoft.com/office/drawing/2014/main" id="{B6AF1201-C624-46F7-B428-9F9E7742A0B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18485" y="5364252"/>
            <a:ext cx="117692" cy="122400"/>
          </a:xfrm>
          <a:prstGeom prst="rect">
            <a:avLst/>
          </a:prstGeom>
        </p:spPr>
      </p:pic>
    </p:spTree>
    <p:custDataLst>
      <p:tags r:id="rId1"/>
    </p:custDataLst>
    <p:extLst>
      <p:ext uri="{BB962C8B-B14F-4D97-AF65-F5344CB8AC3E}">
        <p14:creationId xmlns:p14="http://schemas.microsoft.com/office/powerpoint/2010/main" val="2350019369"/>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wipe(left)">
                                      <p:cBhvr>
                                        <p:cTn id="12" dur="500"/>
                                        <p:tgtEl>
                                          <p:spTgt spid="28"/>
                                        </p:tgtEl>
                                      </p:cBhvr>
                                    </p:animEffect>
                                  </p:childTnLst>
                                </p:cTn>
                              </p:par>
                            </p:childTnLst>
                          </p:cTn>
                        </p:par>
                        <p:par>
                          <p:cTn id="13" fill="hold">
                            <p:stCondLst>
                              <p:cond delay="500"/>
                            </p:stCondLst>
                            <p:childTnLst>
                              <p:par>
                                <p:cTn id="14" presetID="31" presetClass="entr" presetSubtype="0" fill="hold" nodeType="afterEffect">
                                  <p:stCondLst>
                                    <p:cond delay="0"/>
                                  </p:stCondLst>
                                  <p:childTnLst>
                                    <p:set>
                                      <p:cBhvr>
                                        <p:cTn id="15" dur="1" fill="hold">
                                          <p:stCondLst>
                                            <p:cond delay="0"/>
                                          </p:stCondLst>
                                        </p:cTn>
                                        <p:tgtEl>
                                          <p:spTgt spid="32"/>
                                        </p:tgtEl>
                                        <p:attrNameLst>
                                          <p:attrName>style.visibility</p:attrName>
                                        </p:attrNameLst>
                                      </p:cBhvr>
                                      <p:to>
                                        <p:strVal val="visible"/>
                                      </p:to>
                                    </p:set>
                                    <p:anim calcmode="lin" valueType="num">
                                      <p:cBhvr>
                                        <p:cTn id="16" dur="500" fill="hold"/>
                                        <p:tgtEl>
                                          <p:spTgt spid="32"/>
                                        </p:tgtEl>
                                        <p:attrNameLst>
                                          <p:attrName>ppt_w</p:attrName>
                                        </p:attrNameLst>
                                      </p:cBhvr>
                                      <p:tavLst>
                                        <p:tav tm="0">
                                          <p:val>
                                            <p:fltVal val="0"/>
                                          </p:val>
                                        </p:tav>
                                        <p:tav tm="100000">
                                          <p:val>
                                            <p:strVal val="#ppt_w"/>
                                          </p:val>
                                        </p:tav>
                                      </p:tavLst>
                                    </p:anim>
                                    <p:anim calcmode="lin" valueType="num">
                                      <p:cBhvr>
                                        <p:cTn id="17" dur="500" fill="hold"/>
                                        <p:tgtEl>
                                          <p:spTgt spid="32"/>
                                        </p:tgtEl>
                                        <p:attrNameLst>
                                          <p:attrName>ppt_h</p:attrName>
                                        </p:attrNameLst>
                                      </p:cBhvr>
                                      <p:tavLst>
                                        <p:tav tm="0">
                                          <p:val>
                                            <p:fltVal val="0"/>
                                          </p:val>
                                        </p:tav>
                                        <p:tav tm="100000">
                                          <p:val>
                                            <p:strVal val="#ppt_h"/>
                                          </p:val>
                                        </p:tav>
                                      </p:tavLst>
                                    </p:anim>
                                    <p:anim calcmode="lin" valueType="num">
                                      <p:cBhvr>
                                        <p:cTn id="18" dur="500" fill="hold"/>
                                        <p:tgtEl>
                                          <p:spTgt spid="32"/>
                                        </p:tgtEl>
                                        <p:attrNameLst>
                                          <p:attrName>style.rotation</p:attrName>
                                        </p:attrNameLst>
                                      </p:cBhvr>
                                      <p:tavLst>
                                        <p:tav tm="0">
                                          <p:val>
                                            <p:fltVal val="90"/>
                                          </p:val>
                                        </p:tav>
                                        <p:tav tm="100000">
                                          <p:val>
                                            <p:fltVal val="0"/>
                                          </p:val>
                                        </p:tav>
                                      </p:tavLst>
                                    </p:anim>
                                    <p:animEffect transition="in" filter="fade">
                                      <p:cBhvr>
                                        <p:cTn id="19" dur="500"/>
                                        <p:tgtEl>
                                          <p:spTgt spid="32"/>
                                        </p:tgtEl>
                                      </p:cBhvr>
                                    </p:animEffect>
                                  </p:childTnLst>
                                </p:cTn>
                              </p:par>
                            </p:childTnLst>
                          </p:cTn>
                        </p:par>
                        <p:par>
                          <p:cTn id="20" fill="hold">
                            <p:stCondLst>
                              <p:cond delay="1000"/>
                            </p:stCondLst>
                            <p:childTnLst>
                              <p:par>
                                <p:cTn id="21" presetID="10" presetClass="entr" presetSubtype="0" fill="hold" grpId="0" nodeType="after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childTnLst>
                          </p:cTn>
                        </p:par>
                      </p:childTnLst>
                    </p:cTn>
                  </p:par>
                  <p:par>
                    <p:cTn id="24" fill="hold">
                      <p:stCondLst>
                        <p:cond delay="indefinite"/>
                      </p:stCondLst>
                      <p:childTnLst>
                        <p:par>
                          <p:cTn id="25" fill="hold">
                            <p:stCondLst>
                              <p:cond delay="0"/>
                            </p:stCondLst>
                            <p:childTnLst>
                              <p:par>
                                <p:cTn id="26" presetID="31" presetClass="entr" presetSubtype="0" fill="hold" nodeType="clickEffect">
                                  <p:stCondLst>
                                    <p:cond delay="0"/>
                                  </p:stCondLst>
                                  <p:childTnLst>
                                    <p:set>
                                      <p:cBhvr>
                                        <p:cTn id="27" dur="1" fill="hold">
                                          <p:stCondLst>
                                            <p:cond delay="0"/>
                                          </p:stCondLst>
                                        </p:cTn>
                                        <p:tgtEl>
                                          <p:spTgt spid="33"/>
                                        </p:tgtEl>
                                        <p:attrNameLst>
                                          <p:attrName>style.visibility</p:attrName>
                                        </p:attrNameLst>
                                      </p:cBhvr>
                                      <p:to>
                                        <p:strVal val="visible"/>
                                      </p:to>
                                    </p:set>
                                    <p:anim calcmode="lin" valueType="num">
                                      <p:cBhvr>
                                        <p:cTn id="28" dur="500" fill="hold"/>
                                        <p:tgtEl>
                                          <p:spTgt spid="33"/>
                                        </p:tgtEl>
                                        <p:attrNameLst>
                                          <p:attrName>ppt_w</p:attrName>
                                        </p:attrNameLst>
                                      </p:cBhvr>
                                      <p:tavLst>
                                        <p:tav tm="0">
                                          <p:val>
                                            <p:fltVal val="0"/>
                                          </p:val>
                                        </p:tav>
                                        <p:tav tm="100000">
                                          <p:val>
                                            <p:strVal val="#ppt_w"/>
                                          </p:val>
                                        </p:tav>
                                      </p:tavLst>
                                    </p:anim>
                                    <p:anim calcmode="lin" valueType="num">
                                      <p:cBhvr>
                                        <p:cTn id="29" dur="500" fill="hold"/>
                                        <p:tgtEl>
                                          <p:spTgt spid="33"/>
                                        </p:tgtEl>
                                        <p:attrNameLst>
                                          <p:attrName>ppt_h</p:attrName>
                                        </p:attrNameLst>
                                      </p:cBhvr>
                                      <p:tavLst>
                                        <p:tav tm="0">
                                          <p:val>
                                            <p:fltVal val="0"/>
                                          </p:val>
                                        </p:tav>
                                        <p:tav tm="100000">
                                          <p:val>
                                            <p:strVal val="#ppt_h"/>
                                          </p:val>
                                        </p:tav>
                                      </p:tavLst>
                                    </p:anim>
                                    <p:anim calcmode="lin" valueType="num">
                                      <p:cBhvr>
                                        <p:cTn id="30" dur="500" fill="hold"/>
                                        <p:tgtEl>
                                          <p:spTgt spid="33"/>
                                        </p:tgtEl>
                                        <p:attrNameLst>
                                          <p:attrName>style.rotation</p:attrName>
                                        </p:attrNameLst>
                                      </p:cBhvr>
                                      <p:tavLst>
                                        <p:tav tm="0">
                                          <p:val>
                                            <p:fltVal val="90"/>
                                          </p:val>
                                        </p:tav>
                                        <p:tav tm="100000">
                                          <p:val>
                                            <p:fltVal val="0"/>
                                          </p:val>
                                        </p:tav>
                                      </p:tavLst>
                                    </p:anim>
                                    <p:animEffect transition="in" filter="fade">
                                      <p:cBhvr>
                                        <p:cTn id="31" dur="500"/>
                                        <p:tgtEl>
                                          <p:spTgt spid="33"/>
                                        </p:tgtEl>
                                      </p:cBhvr>
                                    </p:animEffect>
                                  </p:childTnLst>
                                </p:cTn>
                              </p:par>
                            </p:childTnLst>
                          </p:cTn>
                        </p:par>
                        <p:par>
                          <p:cTn id="32" fill="hold">
                            <p:stCondLst>
                              <p:cond delay="500"/>
                            </p:stCondLst>
                            <p:childTnLst>
                              <p:par>
                                <p:cTn id="33" presetID="10" presetClass="entr" presetSubtype="0" fill="hold" grpId="0" nodeType="after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fade">
                                      <p:cBhvr>
                                        <p:cTn id="35" dur="500"/>
                                        <p:tgtEl>
                                          <p:spTgt spid="14"/>
                                        </p:tgtEl>
                                      </p:cBhvr>
                                    </p:animEffect>
                                  </p:childTnLst>
                                </p:cTn>
                              </p:par>
                            </p:childTnLst>
                          </p:cTn>
                        </p:par>
                      </p:childTnLst>
                    </p:cTn>
                  </p:par>
                  <p:par>
                    <p:cTn id="36" fill="hold">
                      <p:stCondLst>
                        <p:cond delay="indefinite"/>
                      </p:stCondLst>
                      <p:childTnLst>
                        <p:par>
                          <p:cTn id="37" fill="hold">
                            <p:stCondLst>
                              <p:cond delay="0"/>
                            </p:stCondLst>
                            <p:childTnLst>
                              <p:par>
                                <p:cTn id="38" presetID="31" presetClass="entr" presetSubtype="0" fill="hold" nodeType="clickEffect">
                                  <p:stCondLst>
                                    <p:cond delay="0"/>
                                  </p:stCondLst>
                                  <p:childTnLst>
                                    <p:set>
                                      <p:cBhvr>
                                        <p:cTn id="39" dur="1" fill="hold">
                                          <p:stCondLst>
                                            <p:cond delay="0"/>
                                          </p:stCondLst>
                                        </p:cTn>
                                        <p:tgtEl>
                                          <p:spTgt spid="55"/>
                                        </p:tgtEl>
                                        <p:attrNameLst>
                                          <p:attrName>style.visibility</p:attrName>
                                        </p:attrNameLst>
                                      </p:cBhvr>
                                      <p:to>
                                        <p:strVal val="visible"/>
                                      </p:to>
                                    </p:set>
                                    <p:anim calcmode="lin" valueType="num">
                                      <p:cBhvr>
                                        <p:cTn id="40" dur="500" fill="hold"/>
                                        <p:tgtEl>
                                          <p:spTgt spid="55"/>
                                        </p:tgtEl>
                                        <p:attrNameLst>
                                          <p:attrName>ppt_w</p:attrName>
                                        </p:attrNameLst>
                                      </p:cBhvr>
                                      <p:tavLst>
                                        <p:tav tm="0">
                                          <p:val>
                                            <p:fltVal val="0"/>
                                          </p:val>
                                        </p:tav>
                                        <p:tav tm="100000">
                                          <p:val>
                                            <p:strVal val="#ppt_w"/>
                                          </p:val>
                                        </p:tav>
                                      </p:tavLst>
                                    </p:anim>
                                    <p:anim calcmode="lin" valueType="num">
                                      <p:cBhvr>
                                        <p:cTn id="41" dur="500" fill="hold"/>
                                        <p:tgtEl>
                                          <p:spTgt spid="55"/>
                                        </p:tgtEl>
                                        <p:attrNameLst>
                                          <p:attrName>ppt_h</p:attrName>
                                        </p:attrNameLst>
                                      </p:cBhvr>
                                      <p:tavLst>
                                        <p:tav tm="0">
                                          <p:val>
                                            <p:fltVal val="0"/>
                                          </p:val>
                                        </p:tav>
                                        <p:tav tm="100000">
                                          <p:val>
                                            <p:strVal val="#ppt_h"/>
                                          </p:val>
                                        </p:tav>
                                      </p:tavLst>
                                    </p:anim>
                                    <p:anim calcmode="lin" valueType="num">
                                      <p:cBhvr>
                                        <p:cTn id="42" dur="500" fill="hold"/>
                                        <p:tgtEl>
                                          <p:spTgt spid="55"/>
                                        </p:tgtEl>
                                        <p:attrNameLst>
                                          <p:attrName>style.rotation</p:attrName>
                                        </p:attrNameLst>
                                      </p:cBhvr>
                                      <p:tavLst>
                                        <p:tav tm="0">
                                          <p:val>
                                            <p:fltVal val="90"/>
                                          </p:val>
                                        </p:tav>
                                        <p:tav tm="100000">
                                          <p:val>
                                            <p:fltVal val="0"/>
                                          </p:val>
                                        </p:tav>
                                      </p:tavLst>
                                    </p:anim>
                                    <p:animEffect transition="in" filter="fade">
                                      <p:cBhvr>
                                        <p:cTn id="43" dur="500"/>
                                        <p:tgtEl>
                                          <p:spTgt spid="55"/>
                                        </p:tgtEl>
                                      </p:cBhvr>
                                    </p:animEffect>
                                  </p:childTnLst>
                                </p:cTn>
                              </p:par>
                            </p:childTnLst>
                          </p:cTn>
                        </p:par>
                        <p:par>
                          <p:cTn id="44" fill="hold">
                            <p:stCondLst>
                              <p:cond delay="500"/>
                            </p:stCondLst>
                            <p:childTnLst>
                              <p:par>
                                <p:cTn id="45" presetID="10" presetClass="entr" presetSubtype="0" fill="hold" grpId="0" nodeType="after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fade">
                                      <p:cBhvr>
                                        <p:cTn id="47" dur="500"/>
                                        <p:tgtEl>
                                          <p:spTgt spid="15"/>
                                        </p:tgtEl>
                                      </p:cBhvr>
                                    </p:animEffect>
                                  </p:childTnLst>
                                </p:cTn>
                              </p:par>
                            </p:childTnLst>
                          </p:cTn>
                        </p:par>
                      </p:childTnLst>
                    </p:cTn>
                  </p:par>
                  <p:par>
                    <p:cTn id="48" fill="hold">
                      <p:stCondLst>
                        <p:cond delay="indefinite"/>
                      </p:stCondLst>
                      <p:childTnLst>
                        <p:par>
                          <p:cTn id="49" fill="hold">
                            <p:stCondLst>
                              <p:cond delay="0"/>
                            </p:stCondLst>
                            <p:childTnLst>
                              <p:par>
                                <p:cTn id="50" presetID="31" presetClass="entr" presetSubtype="0" fill="hold" nodeType="clickEffect">
                                  <p:stCondLst>
                                    <p:cond delay="0"/>
                                  </p:stCondLst>
                                  <p:childTnLst>
                                    <p:set>
                                      <p:cBhvr>
                                        <p:cTn id="51" dur="1" fill="hold">
                                          <p:stCondLst>
                                            <p:cond delay="0"/>
                                          </p:stCondLst>
                                        </p:cTn>
                                        <p:tgtEl>
                                          <p:spTgt spid="56"/>
                                        </p:tgtEl>
                                        <p:attrNameLst>
                                          <p:attrName>style.visibility</p:attrName>
                                        </p:attrNameLst>
                                      </p:cBhvr>
                                      <p:to>
                                        <p:strVal val="visible"/>
                                      </p:to>
                                    </p:set>
                                    <p:anim calcmode="lin" valueType="num">
                                      <p:cBhvr>
                                        <p:cTn id="52" dur="500" fill="hold"/>
                                        <p:tgtEl>
                                          <p:spTgt spid="56"/>
                                        </p:tgtEl>
                                        <p:attrNameLst>
                                          <p:attrName>ppt_w</p:attrName>
                                        </p:attrNameLst>
                                      </p:cBhvr>
                                      <p:tavLst>
                                        <p:tav tm="0">
                                          <p:val>
                                            <p:fltVal val="0"/>
                                          </p:val>
                                        </p:tav>
                                        <p:tav tm="100000">
                                          <p:val>
                                            <p:strVal val="#ppt_w"/>
                                          </p:val>
                                        </p:tav>
                                      </p:tavLst>
                                    </p:anim>
                                    <p:anim calcmode="lin" valueType="num">
                                      <p:cBhvr>
                                        <p:cTn id="53" dur="500" fill="hold"/>
                                        <p:tgtEl>
                                          <p:spTgt spid="56"/>
                                        </p:tgtEl>
                                        <p:attrNameLst>
                                          <p:attrName>ppt_h</p:attrName>
                                        </p:attrNameLst>
                                      </p:cBhvr>
                                      <p:tavLst>
                                        <p:tav tm="0">
                                          <p:val>
                                            <p:fltVal val="0"/>
                                          </p:val>
                                        </p:tav>
                                        <p:tav tm="100000">
                                          <p:val>
                                            <p:strVal val="#ppt_h"/>
                                          </p:val>
                                        </p:tav>
                                      </p:tavLst>
                                    </p:anim>
                                    <p:anim calcmode="lin" valueType="num">
                                      <p:cBhvr>
                                        <p:cTn id="54" dur="500" fill="hold"/>
                                        <p:tgtEl>
                                          <p:spTgt spid="56"/>
                                        </p:tgtEl>
                                        <p:attrNameLst>
                                          <p:attrName>style.rotation</p:attrName>
                                        </p:attrNameLst>
                                      </p:cBhvr>
                                      <p:tavLst>
                                        <p:tav tm="0">
                                          <p:val>
                                            <p:fltVal val="90"/>
                                          </p:val>
                                        </p:tav>
                                        <p:tav tm="100000">
                                          <p:val>
                                            <p:fltVal val="0"/>
                                          </p:val>
                                        </p:tav>
                                      </p:tavLst>
                                    </p:anim>
                                    <p:animEffect transition="in" filter="fade">
                                      <p:cBhvr>
                                        <p:cTn id="55" dur="500"/>
                                        <p:tgtEl>
                                          <p:spTgt spid="56"/>
                                        </p:tgtEl>
                                      </p:cBhvr>
                                    </p:animEffect>
                                  </p:childTnLst>
                                </p:cTn>
                              </p:par>
                            </p:childTnLst>
                          </p:cTn>
                        </p:par>
                        <p:par>
                          <p:cTn id="56" fill="hold">
                            <p:stCondLst>
                              <p:cond delay="500"/>
                            </p:stCondLst>
                            <p:childTnLst>
                              <p:par>
                                <p:cTn id="57" presetID="10" presetClass="entr" presetSubtype="0" fill="hold" grpId="0" nodeType="afterEffect">
                                  <p:stCondLst>
                                    <p:cond delay="0"/>
                                  </p:stCondLst>
                                  <p:childTnLst>
                                    <p:set>
                                      <p:cBhvr>
                                        <p:cTn id="58" dur="1" fill="hold">
                                          <p:stCondLst>
                                            <p:cond delay="0"/>
                                          </p:stCondLst>
                                        </p:cTn>
                                        <p:tgtEl>
                                          <p:spTgt spid="34"/>
                                        </p:tgtEl>
                                        <p:attrNameLst>
                                          <p:attrName>style.visibility</p:attrName>
                                        </p:attrNameLst>
                                      </p:cBhvr>
                                      <p:to>
                                        <p:strVal val="visible"/>
                                      </p:to>
                                    </p:set>
                                    <p:animEffect transition="in" filter="fade">
                                      <p:cBhvr>
                                        <p:cTn id="59" dur="500"/>
                                        <p:tgtEl>
                                          <p:spTgt spid="34"/>
                                        </p:tgtEl>
                                      </p:cBhvr>
                                    </p:animEffect>
                                  </p:childTnLst>
                                </p:cTn>
                              </p:par>
                            </p:childTnLst>
                          </p:cTn>
                        </p:par>
                      </p:childTnLst>
                    </p:cTn>
                  </p:par>
                  <p:par>
                    <p:cTn id="60" fill="hold">
                      <p:stCondLst>
                        <p:cond delay="indefinite"/>
                      </p:stCondLst>
                      <p:childTnLst>
                        <p:par>
                          <p:cTn id="61" fill="hold">
                            <p:stCondLst>
                              <p:cond delay="0"/>
                            </p:stCondLst>
                            <p:childTnLst>
                              <p:par>
                                <p:cTn id="62" presetID="31" presetClass="entr" presetSubtype="0" fill="hold" nodeType="clickEffect">
                                  <p:stCondLst>
                                    <p:cond delay="0"/>
                                  </p:stCondLst>
                                  <p:childTnLst>
                                    <p:set>
                                      <p:cBhvr>
                                        <p:cTn id="63" dur="1" fill="hold">
                                          <p:stCondLst>
                                            <p:cond delay="0"/>
                                          </p:stCondLst>
                                        </p:cTn>
                                        <p:tgtEl>
                                          <p:spTgt spid="57"/>
                                        </p:tgtEl>
                                        <p:attrNameLst>
                                          <p:attrName>style.visibility</p:attrName>
                                        </p:attrNameLst>
                                      </p:cBhvr>
                                      <p:to>
                                        <p:strVal val="visible"/>
                                      </p:to>
                                    </p:set>
                                    <p:anim calcmode="lin" valueType="num">
                                      <p:cBhvr>
                                        <p:cTn id="64" dur="500" fill="hold"/>
                                        <p:tgtEl>
                                          <p:spTgt spid="57"/>
                                        </p:tgtEl>
                                        <p:attrNameLst>
                                          <p:attrName>ppt_w</p:attrName>
                                        </p:attrNameLst>
                                      </p:cBhvr>
                                      <p:tavLst>
                                        <p:tav tm="0">
                                          <p:val>
                                            <p:fltVal val="0"/>
                                          </p:val>
                                        </p:tav>
                                        <p:tav tm="100000">
                                          <p:val>
                                            <p:strVal val="#ppt_w"/>
                                          </p:val>
                                        </p:tav>
                                      </p:tavLst>
                                    </p:anim>
                                    <p:anim calcmode="lin" valueType="num">
                                      <p:cBhvr>
                                        <p:cTn id="65" dur="500" fill="hold"/>
                                        <p:tgtEl>
                                          <p:spTgt spid="57"/>
                                        </p:tgtEl>
                                        <p:attrNameLst>
                                          <p:attrName>ppt_h</p:attrName>
                                        </p:attrNameLst>
                                      </p:cBhvr>
                                      <p:tavLst>
                                        <p:tav tm="0">
                                          <p:val>
                                            <p:fltVal val="0"/>
                                          </p:val>
                                        </p:tav>
                                        <p:tav tm="100000">
                                          <p:val>
                                            <p:strVal val="#ppt_h"/>
                                          </p:val>
                                        </p:tav>
                                      </p:tavLst>
                                    </p:anim>
                                    <p:anim calcmode="lin" valueType="num">
                                      <p:cBhvr>
                                        <p:cTn id="66" dur="500" fill="hold"/>
                                        <p:tgtEl>
                                          <p:spTgt spid="57"/>
                                        </p:tgtEl>
                                        <p:attrNameLst>
                                          <p:attrName>style.rotation</p:attrName>
                                        </p:attrNameLst>
                                      </p:cBhvr>
                                      <p:tavLst>
                                        <p:tav tm="0">
                                          <p:val>
                                            <p:fltVal val="90"/>
                                          </p:val>
                                        </p:tav>
                                        <p:tav tm="100000">
                                          <p:val>
                                            <p:fltVal val="0"/>
                                          </p:val>
                                        </p:tav>
                                      </p:tavLst>
                                    </p:anim>
                                    <p:animEffect transition="in" filter="fade">
                                      <p:cBhvr>
                                        <p:cTn id="67" dur="500"/>
                                        <p:tgtEl>
                                          <p:spTgt spid="57"/>
                                        </p:tgtEl>
                                      </p:cBhvr>
                                    </p:animEffect>
                                  </p:childTnLst>
                                </p:cTn>
                              </p:par>
                            </p:childTnLst>
                          </p:cTn>
                        </p:par>
                        <p:par>
                          <p:cTn id="68" fill="hold">
                            <p:stCondLst>
                              <p:cond delay="500"/>
                            </p:stCondLst>
                            <p:childTnLst>
                              <p:par>
                                <p:cTn id="69" presetID="10" presetClass="entr" presetSubtype="0" fill="hold" grpId="0" nodeType="afterEffect">
                                  <p:stCondLst>
                                    <p:cond delay="0"/>
                                  </p:stCondLst>
                                  <p:childTnLst>
                                    <p:set>
                                      <p:cBhvr>
                                        <p:cTn id="70" dur="1" fill="hold">
                                          <p:stCondLst>
                                            <p:cond delay="0"/>
                                          </p:stCondLst>
                                        </p:cTn>
                                        <p:tgtEl>
                                          <p:spTgt spid="35"/>
                                        </p:tgtEl>
                                        <p:attrNameLst>
                                          <p:attrName>style.visibility</p:attrName>
                                        </p:attrNameLst>
                                      </p:cBhvr>
                                      <p:to>
                                        <p:strVal val="visible"/>
                                      </p:to>
                                    </p:set>
                                    <p:animEffect transition="in" filter="fade">
                                      <p:cBhvr>
                                        <p:cTn id="71" dur="500"/>
                                        <p:tgtEl>
                                          <p:spTgt spid="35"/>
                                        </p:tgtEl>
                                      </p:cBhvr>
                                    </p:animEffect>
                                  </p:childTnLst>
                                </p:cTn>
                              </p:par>
                            </p:childTnLst>
                          </p:cTn>
                        </p:par>
                      </p:childTnLst>
                    </p:cTn>
                  </p:par>
                  <p:par>
                    <p:cTn id="72" fill="hold">
                      <p:stCondLst>
                        <p:cond delay="indefinite"/>
                      </p:stCondLst>
                      <p:childTnLst>
                        <p:par>
                          <p:cTn id="73" fill="hold">
                            <p:stCondLst>
                              <p:cond delay="0"/>
                            </p:stCondLst>
                            <p:childTnLst>
                              <p:par>
                                <p:cTn id="74" presetID="31" presetClass="entr" presetSubtype="0" fill="hold" nodeType="clickEffect">
                                  <p:stCondLst>
                                    <p:cond delay="0"/>
                                  </p:stCondLst>
                                  <p:childTnLst>
                                    <p:set>
                                      <p:cBhvr>
                                        <p:cTn id="75" dur="1" fill="hold">
                                          <p:stCondLst>
                                            <p:cond delay="0"/>
                                          </p:stCondLst>
                                        </p:cTn>
                                        <p:tgtEl>
                                          <p:spTgt spid="58"/>
                                        </p:tgtEl>
                                        <p:attrNameLst>
                                          <p:attrName>style.visibility</p:attrName>
                                        </p:attrNameLst>
                                      </p:cBhvr>
                                      <p:to>
                                        <p:strVal val="visible"/>
                                      </p:to>
                                    </p:set>
                                    <p:anim calcmode="lin" valueType="num">
                                      <p:cBhvr>
                                        <p:cTn id="76" dur="500" fill="hold"/>
                                        <p:tgtEl>
                                          <p:spTgt spid="58"/>
                                        </p:tgtEl>
                                        <p:attrNameLst>
                                          <p:attrName>ppt_w</p:attrName>
                                        </p:attrNameLst>
                                      </p:cBhvr>
                                      <p:tavLst>
                                        <p:tav tm="0">
                                          <p:val>
                                            <p:fltVal val="0"/>
                                          </p:val>
                                        </p:tav>
                                        <p:tav tm="100000">
                                          <p:val>
                                            <p:strVal val="#ppt_w"/>
                                          </p:val>
                                        </p:tav>
                                      </p:tavLst>
                                    </p:anim>
                                    <p:anim calcmode="lin" valueType="num">
                                      <p:cBhvr>
                                        <p:cTn id="77" dur="500" fill="hold"/>
                                        <p:tgtEl>
                                          <p:spTgt spid="58"/>
                                        </p:tgtEl>
                                        <p:attrNameLst>
                                          <p:attrName>ppt_h</p:attrName>
                                        </p:attrNameLst>
                                      </p:cBhvr>
                                      <p:tavLst>
                                        <p:tav tm="0">
                                          <p:val>
                                            <p:fltVal val="0"/>
                                          </p:val>
                                        </p:tav>
                                        <p:tav tm="100000">
                                          <p:val>
                                            <p:strVal val="#ppt_h"/>
                                          </p:val>
                                        </p:tav>
                                      </p:tavLst>
                                    </p:anim>
                                    <p:anim calcmode="lin" valueType="num">
                                      <p:cBhvr>
                                        <p:cTn id="78" dur="500" fill="hold"/>
                                        <p:tgtEl>
                                          <p:spTgt spid="58"/>
                                        </p:tgtEl>
                                        <p:attrNameLst>
                                          <p:attrName>style.rotation</p:attrName>
                                        </p:attrNameLst>
                                      </p:cBhvr>
                                      <p:tavLst>
                                        <p:tav tm="0">
                                          <p:val>
                                            <p:fltVal val="90"/>
                                          </p:val>
                                        </p:tav>
                                        <p:tav tm="100000">
                                          <p:val>
                                            <p:fltVal val="0"/>
                                          </p:val>
                                        </p:tav>
                                      </p:tavLst>
                                    </p:anim>
                                    <p:animEffect transition="in" filter="fade">
                                      <p:cBhvr>
                                        <p:cTn id="79" dur="500"/>
                                        <p:tgtEl>
                                          <p:spTgt spid="58"/>
                                        </p:tgtEl>
                                      </p:cBhvr>
                                    </p:animEffect>
                                  </p:childTnLst>
                                </p:cTn>
                              </p:par>
                            </p:childTnLst>
                          </p:cTn>
                        </p:par>
                        <p:par>
                          <p:cTn id="80" fill="hold">
                            <p:stCondLst>
                              <p:cond delay="500"/>
                            </p:stCondLst>
                            <p:childTnLst>
                              <p:par>
                                <p:cTn id="81" presetID="10" presetClass="entr" presetSubtype="0" fill="hold" grpId="0" nodeType="afterEffect">
                                  <p:stCondLst>
                                    <p:cond delay="0"/>
                                  </p:stCondLst>
                                  <p:childTnLst>
                                    <p:set>
                                      <p:cBhvr>
                                        <p:cTn id="82" dur="1" fill="hold">
                                          <p:stCondLst>
                                            <p:cond delay="0"/>
                                          </p:stCondLst>
                                        </p:cTn>
                                        <p:tgtEl>
                                          <p:spTgt spid="36"/>
                                        </p:tgtEl>
                                        <p:attrNameLst>
                                          <p:attrName>style.visibility</p:attrName>
                                        </p:attrNameLst>
                                      </p:cBhvr>
                                      <p:to>
                                        <p:strVal val="visible"/>
                                      </p:to>
                                    </p:set>
                                    <p:animEffect transition="in" filter="fade">
                                      <p:cBhvr>
                                        <p:cTn id="83" dur="500"/>
                                        <p:tgtEl>
                                          <p:spTgt spid="36"/>
                                        </p:tgtEl>
                                      </p:cBhvr>
                                    </p:animEffect>
                                  </p:childTnLst>
                                </p:cTn>
                              </p:par>
                            </p:childTnLst>
                          </p:cTn>
                        </p:par>
                      </p:childTnLst>
                    </p:cTn>
                  </p:par>
                  <p:par>
                    <p:cTn id="84" fill="hold">
                      <p:stCondLst>
                        <p:cond delay="indefinite"/>
                      </p:stCondLst>
                      <p:childTnLst>
                        <p:par>
                          <p:cTn id="85" fill="hold">
                            <p:stCondLst>
                              <p:cond delay="0"/>
                            </p:stCondLst>
                            <p:childTnLst>
                              <p:par>
                                <p:cTn id="86" presetID="22" presetClass="entr" presetSubtype="8" fill="hold" grpId="0" nodeType="clickEffect">
                                  <p:stCondLst>
                                    <p:cond delay="0"/>
                                  </p:stCondLst>
                                  <p:childTnLst>
                                    <p:set>
                                      <p:cBhvr>
                                        <p:cTn id="87" dur="1" fill="hold">
                                          <p:stCondLst>
                                            <p:cond delay="0"/>
                                          </p:stCondLst>
                                        </p:cTn>
                                        <p:tgtEl>
                                          <p:spTgt spid="29"/>
                                        </p:tgtEl>
                                        <p:attrNameLst>
                                          <p:attrName>style.visibility</p:attrName>
                                        </p:attrNameLst>
                                      </p:cBhvr>
                                      <p:to>
                                        <p:strVal val="visible"/>
                                      </p:to>
                                    </p:set>
                                    <p:animEffect transition="in" filter="wipe(left)">
                                      <p:cBhvr>
                                        <p:cTn id="88" dur="500"/>
                                        <p:tgtEl>
                                          <p:spTgt spid="29"/>
                                        </p:tgtEl>
                                      </p:cBhvr>
                                    </p:animEffect>
                                  </p:childTnLst>
                                </p:cTn>
                              </p:par>
                            </p:childTnLst>
                          </p:cTn>
                        </p:par>
                        <p:par>
                          <p:cTn id="89" fill="hold">
                            <p:stCondLst>
                              <p:cond delay="500"/>
                            </p:stCondLst>
                            <p:childTnLst>
                              <p:par>
                                <p:cTn id="90" presetID="31" presetClass="entr" presetSubtype="0" fill="hold" nodeType="afterEffect">
                                  <p:stCondLst>
                                    <p:cond delay="0"/>
                                  </p:stCondLst>
                                  <p:childTnLst>
                                    <p:set>
                                      <p:cBhvr>
                                        <p:cTn id="91" dur="1" fill="hold">
                                          <p:stCondLst>
                                            <p:cond delay="0"/>
                                          </p:stCondLst>
                                        </p:cTn>
                                        <p:tgtEl>
                                          <p:spTgt spid="59"/>
                                        </p:tgtEl>
                                        <p:attrNameLst>
                                          <p:attrName>style.visibility</p:attrName>
                                        </p:attrNameLst>
                                      </p:cBhvr>
                                      <p:to>
                                        <p:strVal val="visible"/>
                                      </p:to>
                                    </p:set>
                                    <p:anim calcmode="lin" valueType="num">
                                      <p:cBhvr>
                                        <p:cTn id="92" dur="500" fill="hold"/>
                                        <p:tgtEl>
                                          <p:spTgt spid="59"/>
                                        </p:tgtEl>
                                        <p:attrNameLst>
                                          <p:attrName>ppt_w</p:attrName>
                                        </p:attrNameLst>
                                      </p:cBhvr>
                                      <p:tavLst>
                                        <p:tav tm="0">
                                          <p:val>
                                            <p:fltVal val="0"/>
                                          </p:val>
                                        </p:tav>
                                        <p:tav tm="100000">
                                          <p:val>
                                            <p:strVal val="#ppt_w"/>
                                          </p:val>
                                        </p:tav>
                                      </p:tavLst>
                                    </p:anim>
                                    <p:anim calcmode="lin" valueType="num">
                                      <p:cBhvr>
                                        <p:cTn id="93" dur="500" fill="hold"/>
                                        <p:tgtEl>
                                          <p:spTgt spid="59"/>
                                        </p:tgtEl>
                                        <p:attrNameLst>
                                          <p:attrName>ppt_h</p:attrName>
                                        </p:attrNameLst>
                                      </p:cBhvr>
                                      <p:tavLst>
                                        <p:tav tm="0">
                                          <p:val>
                                            <p:fltVal val="0"/>
                                          </p:val>
                                        </p:tav>
                                        <p:tav tm="100000">
                                          <p:val>
                                            <p:strVal val="#ppt_h"/>
                                          </p:val>
                                        </p:tav>
                                      </p:tavLst>
                                    </p:anim>
                                    <p:anim calcmode="lin" valueType="num">
                                      <p:cBhvr>
                                        <p:cTn id="94" dur="500" fill="hold"/>
                                        <p:tgtEl>
                                          <p:spTgt spid="59"/>
                                        </p:tgtEl>
                                        <p:attrNameLst>
                                          <p:attrName>style.rotation</p:attrName>
                                        </p:attrNameLst>
                                      </p:cBhvr>
                                      <p:tavLst>
                                        <p:tav tm="0">
                                          <p:val>
                                            <p:fltVal val="90"/>
                                          </p:val>
                                        </p:tav>
                                        <p:tav tm="100000">
                                          <p:val>
                                            <p:fltVal val="0"/>
                                          </p:val>
                                        </p:tav>
                                      </p:tavLst>
                                    </p:anim>
                                    <p:animEffect transition="in" filter="fade">
                                      <p:cBhvr>
                                        <p:cTn id="95" dur="500"/>
                                        <p:tgtEl>
                                          <p:spTgt spid="59"/>
                                        </p:tgtEl>
                                      </p:cBhvr>
                                    </p:animEffect>
                                  </p:childTnLst>
                                </p:cTn>
                              </p:par>
                            </p:childTnLst>
                          </p:cTn>
                        </p:par>
                        <p:par>
                          <p:cTn id="96" fill="hold">
                            <p:stCondLst>
                              <p:cond delay="1000"/>
                            </p:stCondLst>
                            <p:childTnLst>
                              <p:par>
                                <p:cTn id="97" presetID="10" presetClass="entr" presetSubtype="0" fill="hold" grpId="0" nodeType="afterEffect">
                                  <p:stCondLst>
                                    <p:cond delay="0"/>
                                  </p:stCondLst>
                                  <p:childTnLst>
                                    <p:set>
                                      <p:cBhvr>
                                        <p:cTn id="98" dur="1" fill="hold">
                                          <p:stCondLst>
                                            <p:cond delay="0"/>
                                          </p:stCondLst>
                                        </p:cTn>
                                        <p:tgtEl>
                                          <p:spTgt spid="40"/>
                                        </p:tgtEl>
                                        <p:attrNameLst>
                                          <p:attrName>style.visibility</p:attrName>
                                        </p:attrNameLst>
                                      </p:cBhvr>
                                      <p:to>
                                        <p:strVal val="visible"/>
                                      </p:to>
                                    </p:set>
                                    <p:animEffect transition="in" filter="fade">
                                      <p:cBhvr>
                                        <p:cTn id="99" dur="500"/>
                                        <p:tgtEl>
                                          <p:spTgt spid="40"/>
                                        </p:tgtEl>
                                      </p:cBhvr>
                                    </p:animEffect>
                                  </p:childTnLst>
                                </p:cTn>
                              </p:par>
                            </p:childTnLst>
                          </p:cTn>
                        </p:par>
                      </p:childTnLst>
                    </p:cTn>
                  </p:par>
                  <p:par>
                    <p:cTn id="100" fill="hold">
                      <p:stCondLst>
                        <p:cond delay="indefinite"/>
                      </p:stCondLst>
                      <p:childTnLst>
                        <p:par>
                          <p:cTn id="101" fill="hold">
                            <p:stCondLst>
                              <p:cond delay="0"/>
                            </p:stCondLst>
                            <p:childTnLst>
                              <p:par>
                                <p:cTn id="102" presetID="31" presetClass="entr" presetSubtype="0" fill="hold" nodeType="clickEffect">
                                  <p:stCondLst>
                                    <p:cond delay="0"/>
                                  </p:stCondLst>
                                  <p:childTnLst>
                                    <p:set>
                                      <p:cBhvr>
                                        <p:cTn id="103" dur="1" fill="hold">
                                          <p:stCondLst>
                                            <p:cond delay="0"/>
                                          </p:stCondLst>
                                        </p:cTn>
                                        <p:tgtEl>
                                          <p:spTgt spid="60"/>
                                        </p:tgtEl>
                                        <p:attrNameLst>
                                          <p:attrName>style.visibility</p:attrName>
                                        </p:attrNameLst>
                                      </p:cBhvr>
                                      <p:to>
                                        <p:strVal val="visible"/>
                                      </p:to>
                                    </p:set>
                                    <p:anim calcmode="lin" valueType="num">
                                      <p:cBhvr>
                                        <p:cTn id="104" dur="500" fill="hold"/>
                                        <p:tgtEl>
                                          <p:spTgt spid="60"/>
                                        </p:tgtEl>
                                        <p:attrNameLst>
                                          <p:attrName>ppt_w</p:attrName>
                                        </p:attrNameLst>
                                      </p:cBhvr>
                                      <p:tavLst>
                                        <p:tav tm="0">
                                          <p:val>
                                            <p:fltVal val="0"/>
                                          </p:val>
                                        </p:tav>
                                        <p:tav tm="100000">
                                          <p:val>
                                            <p:strVal val="#ppt_w"/>
                                          </p:val>
                                        </p:tav>
                                      </p:tavLst>
                                    </p:anim>
                                    <p:anim calcmode="lin" valueType="num">
                                      <p:cBhvr>
                                        <p:cTn id="105" dur="500" fill="hold"/>
                                        <p:tgtEl>
                                          <p:spTgt spid="60"/>
                                        </p:tgtEl>
                                        <p:attrNameLst>
                                          <p:attrName>ppt_h</p:attrName>
                                        </p:attrNameLst>
                                      </p:cBhvr>
                                      <p:tavLst>
                                        <p:tav tm="0">
                                          <p:val>
                                            <p:fltVal val="0"/>
                                          </p:val>
                                        </p:tav>
                                        <p:tav tm="100000">
                                          <p:val>
                                            <p:strVal val="#ppt_h"/>
                                          </p:val>
                                        </p:tav>
                                      </p:tavLst>
                                    </p:anim>
                                    <p:anim calcmode="lin" valueType="num">
                                      <p:cBhvr>
                                        <p:cTn id="106" dur="500" fill="hold"/>
                                        <p:tgtEl>
                                          <p:spTgt spid="60"/>
                                        </p:tgtEl>
                                        <p:attrNameLst>
                                          <p:attrName>style.rotation</p:attrName>
                                        </p:attrNameLst>
                                      </p:cBhvr>
                                      <p:tavLst>
                                        <p:tav tm="0">
                                          <p:val>
                                            <p:fltVal val="90"/>
                                          </p:val>
                                        </p:tav>
                                        <p:tav tm="100000">
                                          <p:val>
                                            <p:fltVal val="0"/>
                                          </p:val>
                                        </p:tav>
                                      </p:tavLst>
                                    </p:anim>
                                    <p:animEffect transition="in" filter="fade">
                                      <p:cBhvr>
                                        <p:cTn id="107" dur="500"/>
                                        <p:tgtEl>
                                          <p:spTgt spid="60"/>
                                        </p:tgtEl>
                                      </p:cBhvr>
                                    </p:animEffect>
                                  </p:childTnLst>
                                </p:cTn>
                              </p:par>
                            </p:childTnLst>
                          </p:cTn>
                        </p:par>
                        <p:par>
                          <p:cTn id="108" fill="hold">
                            <p:stCondLst>
                              <p:cond delay="500"/>
                            </p:stCondLst>
                            <p:childTnLst>
                              <p:par>
                                <p:cTn id="109" presetID="10" presetClass="entr" presetSubtype="0" fill="hold" grpId="0" nodeType="afterEffect">
                                  <p:stCondLst>
                                    <p:cond delay="0"/>
                                  </p:stCondLst>
                                  <p:childTnLst>
                                    <p:set>
                                      <p:cBhvr>
                                        <p:cTn id="110" dur="1" fill="hold">
                                          <p:stCondLst>
                                            <p:cond delay="0"/>
                                          </p:stCondLst>
                                        </p:cTn>
                                        <p:tgtEl>
                                          <p:spTgt spid="41"/>
                                        </p:tgtEl>
                                        <p:attrNameLst>
                                          <p:attrName>style.visibility</p:attrName>
                                        </p:attrNameLst>
                                      </p:cBhvr>
                                      <p:to>
                                        <p:strVal val="visible"/>
                                      </p:to>
                                    </p:set>
                                    <p:animEffect transition="in" filter="fade">
                                      <p:cBhvr>
                                        <p:cTn id="111" dur="500"/>
                                        <p:tgtEl>
                                          <p:spTgt spid="41"/>
                                        </p:tgtEl>
                                      </p:cBhvr>
                                    </p:animEffect>
                                  </p:childTnLst>
                                </p:cTn>
                              </p:par>
                            </p:childTnLst>
                          </p:cTn>
                        </p:par>
                      </p:childTnLst>
                    </p:cTn>
                  </p:par>
                  <p:par>
                    <p:cTn id="112" fill="hold">
                      <p:stCondLst>
                        <p:cond delay="indefinite"/>
                      </p:stCondLst>
                      <p:childTnLst>
                        <p:par>
                          <p:cTn id="113" fill="hold">
                            <p:stCondLst>
                              <p:cond delay="0"/>
                            </p:stCondLst>
                            <p:childTnLst>
                              <p:par>
                                <p:cTn id="114" presetID="31" presetClass="entr" presetSubtype="0" fill="hold" nodeType="clickEffect">
                                  <p:stCondLst>
                                    <p:cond delay="0"/>
                                  </p:stCondLst>
                                  <p:childTnLst>
                                    <p:set>
                                      <p:cBhvr>
                                        <p:cTn id="115" dur="1" fill="hold">
                                          <p:stCondLst>
                                            <p:cond delay="0"/>
                                          </p:stCondLst>
                                        </p:cTn>
                                        <p:tgtEl>
                                          <p:spTgt spid="61"/>
                                        </p:tgtEl>
                                        <p:attrNameLst>
                                          <p:attrName>style.visibility</p:attrName>
                                        </p:attrNameLst>
                                      </p:cBhvr>
                                      <p:to>
                                        <p:strVal val="visible"/>
                                      </p:to>
                                    </p:set>
                                    <p:anim calcmode="lin" valueType="num">
                                      <p:cBhvr>
                                        <p:cTn id="116" dur="500" fill="hold"/>
                                        <p:tgtEl>
                                          <p:spTgt spid="61"/>
                                        </p:tgtEl>
                                        <p:attrNameLst>
                                          <p:attrName>ppt_w</p:attrName>
                                        </p:attrNameLst>
                                      </p:cBhvr>
                                      <p:tavLst>
                                        <p:tav tm="0">
                                          <p:val>
                                            <p:fltVal val="0"/>
                                          </p:val>
                                        </p:tav>
                                        <p:tav tm="100000">
                                          <p:val>
                                            <p:strVal val="#ppt_w"/>
                                          </p:val>
                                        </p:tav>
                                      </p:tavLst>
                                    </p:anim>
                                    <p:anim calcmode="lin" valueType="num">
                                      <p:cBhvr>
                                        <p:cTn id="117" dur="500" fill="hold"/>
                                        <p:tgtEl>
                                          <p:spTgt spid="61"/>
                                        </p:tgtEl>
                                        <p:attrNameLst>
                                          <p:attrName>ppt_h</p:attrName>
                                        </p:attrNameLst>
                                      </p:cBhvr>
                                      <p:tavLst>
                                        <p:tav tm="0">
                                          <p:val>
                                            <p:fltVal val="0"/>
                                          </p:val>
                                        </p:tav>
                                        <p:tav tm="100000">
                                          <p:val>
                                            <p:strVal val="#ppt_h"/>
                                          </p:val>
                                        </p:tav>
                                      </p:tavLst>
                                    </p:anim>
                                    <p:anim calcmode="lin" valueType="num">
                                      <p:cBhvr>
                                        <p:cTn id="118" dur="500" fill="hold"/>
                                        <p:tgtEl>
                                          <p:spTgt spid="61"/>
                                        </p:tgtEl>
                                        <p:attrNameLst>
                                          <p:attrName>style.rotation</p:attrName>
                                        </p:attrNameLst>
                                      </p:cBhvr>
                                      <p:tavLst>
                                        <p:tav tm="0">
                                          <p:val>
                                            <p:fltVal val="90"/>
                                          </p:val>
                                        </p:tav>
                                        <p:tav tm="100000">
                                          <p:val>
                                            <p:fltVal val="0"/>
                                          </p:val>
                                        </p:tav>
                                      </p:tavLst>
                                    </p:anim>
                                    <p:animEffect transition="in" filter="fade">
                                      <p:cBhvr>
                                        <p:cTn id="119" dur="500"/>
                                        <p:tgtEl>
                                          <p:spTgt spid="61"/>
                                        </p:tgtEl>
                                      </p:cBhvr>
                                    </p:animEffect>
                                  </p:childTnLst>
                                </p:cTn>
                              </p:par>
                            </p:childTnLst>
                          </p:cTn>
                        </p:par>
                        <p:par>
                          <p:cTn id="120" fill="hold">
                            <p:stCondLst>
                              <p:cond delay="500"/>
                            </p:stCondLst>
                            <p:childTnLst>
                              <p:par>
                                <p:cTn id="121" presetID="10" presetClass="entr" presetSubtype="0" fill="hold" grpId="0" nodeType="afterEffect">
                                  <p:stCondLst>
                                    <p:cond delay="0"/>
                                  </p:stCondLst>
                                  <p:childTnLst>
                                    <p:set>
                                      <p:cBhvr>
                                        <p:cTn id="122" dur="1" fill="hold">
                                          <p:stCondLst>
                                            <p:cond delay="0"/>
                                          </p:stCondLst>
                                        </p:cTn>
                                        <p:tgtEl>
                                          <p:spTgt spid="45"/>
                                        </p:tgtEl>
                                        <p:attrNameLst>
                                          <p:attrName>style.visibility</p:attrName>
                                        </p:attrNameLst>
                                      </p:cBhvr>
                                      <p:to>
                                        <p:strVal val="visible"/>
                                      </p:to>
                                    </p:set>
                                    <p:animEffect transition="in" filter="fade">
                                      <p:cBhvr>
                                        <p:cTn id="123" dur="500"/>
                                        <p:tgtEl>
                                          <p:spTgt spid="45"/>
                                        </p:tgtEl>
                                      </p:cBhvr>
                                    </p:animEffect>
                                  </p:childTnLst>
                                </p:cTn>
                              </p:par>
                            </p:childTnLst>
                          </p:cTn>
                        </p:par>
                      </p:childTnLst>
                    </p:cTn>
                  </p:par>
                  <p:par>
                    <p:cTn id="124" fill="hold">
                      <p:stCondLst>
                        <p:cond delay="indefinite"/>
                      </p:stCondLst>
                      <p:childTnLst>
                        <p:par>
                          <p:cTn id="125" fill="hold">
                            <p:stCondLst>
                              <p:cond delay="0"/>
                            </p:stCondLst>
                            <p:childTnLst>
                              <p:par>
                                <p:cTn id="126" presetID="31" presetClass="entr" presetSubtype="0" fill="hold" nodeType="clickEffect">
                                  <p:stCondLst>
                                    <p:cond delay="0"/>
                                  </p:stCondLst>
                                  <p:childTnLst>
                                    <p:set>
                                      <p:cBhvr>
                                        <p:cTn id="127" dur="1" fill="hold">
                                          <p:stCondLst>
                                            <p:cond delay="0"/>
                                          </p:stCondLst>
                                        </p:cTn>
                                        <p:tgtEl>
                                          <p:spTgt spid="62"/>
                                        </p:tgtEl>
                                        <p:attrNameLst>
                                          <p:attrName>style.visibility</p:attrName>
                                        </p:attrNameLst>
                                      </p:cBhvr>
                                      <p:to>
                                        <p:strVal val="visible"/>
                                      </p:to>
                                    </p:set>
                                    <p:anim calcmode="lin" valueType="num">
                                      <p:cBhvr>
                                        <p:cTn id="128" dur="500" fill="hold"/>
                                        <p:tgtEl>
                                          <p:spTgt spid="62"/>
                                        </p:tgtEl>
                                        <p:attrNameLst>
                                          <p:attrName>ppt_w</p:attrName>
                                        </p:attrNameLst>
                                      </p:cBhvr>
                                      <p:tavLst>
                                        <p:tav tm="0">
                                          <p:val>
                                            <p:fltVal val="0"/>
                                          </p:val>
                                        </p:tav>
                                        <p:tav tm="100000">
                                          <p:val>
                                            <p:strVal val="#ppt_w"/>
                                          </p:val>
                                        </p:tav>
                                      </p:tavLst>
                                    </p:anim>
                                    <p:anim calcmode="lin" valueType="num">
                                      <p:cBhvr>
                                        <p:cTn id="129" dur="500" fill="hold"/>
                                        <p:tgtEl>
                                          <p:spTgt spid="62"/>
                                        </p:tgtEl>
                                        <p:attrNameLst>
                                          <p:attrName>ppt_h</p:attrName>
                                        </p:attrNameLst>
                                      </p:cBhvr>
                                      <p:tavLst>
                                        <p:tav tm="0">
                                          <p:val>
                                            <p:fltVal val="0"/>
                                          </p:val>
                                        </p:tav>
                                        <p:tav tm="100000">
                                          <p:val>
                                            <p:strVal val="#ppt_h"/>
                                          </p:val>
                                        </p:tav>
                                      </p:tavLst>
                                    </p:anim>
                                    <p:anim calcmode="lin" valueType="num">
                                      <p:cBhvr>
                                        <p:cTn id="130" dur="500" fill="hold"/>
                                        <p:tgtEl>
                                          <p:spTgt spid="62"/>
                                        </p:tgtEl>
                                        <p:attrNameLst>
                                          <p:attrName>style.rotation</p:attrName>
                                        </p:attrNameLst>
                                      </p:cBhvr>
                                      <p:tavLst>
                                        <p:tav tm="0">
                                          <p:val>
                                            <p:fltVal val="90"/>
                                          </p:val>
                                        </p:tav>
                                        <p:tav tm="100000">
                                          <p:val>
                                            <p:fltVal val="0"/>
                                          </p:val>
                                        </p:tav>
                                      </p:tavLst>
                                    </p:anim>
                                    <p:animEffect transition="in" filter="fade">
                                      <p:cBhvr>
                                        <p:cTn id="131" dur="500"/>
                                        <p:tgtEl>
                                          <p:spTgt spid="62"/>
                                        </p:tgtEl>
                                      </p:cBhvr>
                                    </p:animEffect>
                                  </p:childTnLst>
                                </p:cTn>
                              </p:par>
                            </p:childTnLst>
                          </p:cTn>
                        </p:par>
                        <p:par>
                          <p:cTn id="132" fill="hold">
                            <p:stCondLst>
                              <p:cond delay="500"/>
                            </p:stCondLst>
                            <p:childTnLst>
                              <p:par>
                                <p:cTn id="133" presetID="10" presetClass="entr" presetSubtype="0" fill="hold" grpId="0" nodeType="afterEffect">
                                  <p:stCondLst>
                                    <p:cond delay="0"/>
                                  </p:stCondLst>
                                  <p:childTnLst>
                                    <p:set>
                                      <p:cBhvr>
                                        <p:cTn id="134" dur="1" fill="hold">
                                          <p:stCondLst>
                                            <p:cond delay="0"/>
                                          </p:stCondLst>
                                        </p:cTn>
                                        <p:tgtEl>
                                          <p:spTgt spid="49"/>
                                        </p:tgtEl>
                                        <p:attrNameLst>
                                          <p:attrName>style.visibility</p:attrName>
                                        </p:attrNameLst>
                                      </p:cBhvr>
                                      <p:to>
                                        <p:strVal val="visible"/>
                                      </p:to>
                                    </p:set>
                                    <p:animEffect transition="in" filter="fade">
                                      <p:cBhvr>
                                        <p:cTn id="135" dur="500"/>
                                        <p:tgtEl>
                                          <p:spTgt spid="49"/>
                                        </p:tgtEl>
                                      </p:cBhvr>
                                    </p:animEffect>
                                  </p:childTnLst>
                                </p:cTn>
                              </p:par>
                            </p:childTnLst>
                          </p:cTn>
                        </p:par>
                      </p:childTnLst>
                    </p:cTn>
                  </p:par>
                  <p:par>
                    <p:cTn id="136" fill="hold">
                      <p:stCondLst>
                        <p:cond delay="indefinite"/>
                      </p:stCondLst>
                      <p:childTnLst>
                        <p:par>
                          <p:cTn id="137" fill="hold">
                            <p:stCondLst>
                              <p:cond delay="0"/>
                            </p:stCondLst>
                            <p:childTnLst>
                              <p:par>
                                <p:cTn id="138" presetID="31" presetClass="entr" presetSubtype="0" fill="hold" nodeType="clickEffect">
                                  <p:stCondLst>
                                    <p:cond delay="0"/>
                                  </p:stCondLst>
                                  <p:childTnLst>
                                    <p:set>
                                      <p:cBhvr>
                                        <p:cTn id="139" dur="1" fill="hold">
                                          <p:stCondLst>
                                            <p:cond delay="0"/>
                                          </p:stCondLst>
                                        </p:cTn>
                                        <p:tgtEl>
                                          <p:spTgt spid="63"/>
                                        </p:tgtEl>
                                        <p:attrNameLst>
                                          <p:attrName>style.visibility</p:attrName>
                                        </p:attrNameLst>
                                      </p:cBhvr>
                                      <p:to>
                                        <p:strVal val="visible"/>
                                      </p:to>
                                    </p:set>
                                    <p:anim calcmode="lin" valueType="num">
                                      <p:cBhvr>
                                        <p:cTn id="140" dur="500" fill="hold"/>
                                        <p:tgtEl>
                                          <p:spTgt spid="63"/>
                                        </p:tgtEl>
                                        <p:attrNameLst>
                                          <p:attrName>ppt_w</p:attrName>
                                        </p:attrNameLst>
                                      </p:cBhvr>
                                      <p:tavLst>
                                        <p:tav tm="0">
                                          <p:val>
                                            <p:fltVal val="0"/>
                                          </p:val>
                                        </p:tav>
                                        <p:tav tm="100000">
                                          <p:val>
                                            <p:strVal val="#ppt_w"/>
                                          </p:val>
                                        </p:tav>
                                      </p:tavLst>
                                    </p:anim>
                                    <p:anim calcmode="lin" valueType="num">
                                      <p:cBhvr>
                                        <p:cTn id="141" dur="500" fill="hold"/>
                                        <p:tgtEl>
                                          <p:spTgt spid="63"/>
                                        </p:tgtEl>
                                        <p:attrNameLst>
                                          <p:attrName>ppt_h</p:attrName>
                                        </p:attrNameLst>
                                      </p:cBhvr>
                                      <p:tavLst>
                                        <p:tav tm="0">
                                          <p:val>
                                            <p:fltVal val="0"/>
                                          </p:val>
                                        </p:tav>
                                        <p:tav tm="100000">
                                          <p:val>
                                            <p:strVal val="#ppt_h"/>
                                          </p:val>
                                        </p:tav>
                                      </p:tavLst>
                                    </p:anim>
                                    <p:anim calcmode="lin" valueType="num">
                                      <p:cBhvr>
                                        <p:cTn id="142" dur="500" fill="hold"/>
                                        <p:tgtEl>
                                          <p:spTgt spid="63"/>
                                        </p:tgtEl>
                                        <p:attrNameLst>
                                          <p:attrName>style.rotation</p:attrName>
                                        </p:attrNameLst>
                                      </p:cBhvr>
                                      <p:tavLst>
                                        <p:tav tm="0">
                                          <p:val>
                                            <p:fltVal val="90"/>
                                          </p:val>
                                        </p:tav>
                                        <p:tav tm="100000">
                                          <p:val>
                                            <p:fltVal val="0"/>
                                          </p:val>
                                        </p:tav>
                                      </p:tavLst>
                                    </p:anim>
                                    <p:animEffect transition="in" filter="fade">
                                      <p:cBhvr>
                                        <p:cTn id="143" dur="500"/>
                                        <p:tgtEl>
                                          <p:spTgt spid="63"/>
                                        </p:tgtEl>
                                      </p:cBhvr>
                                    </p:animEffect>
                                  </p:childTnLst>
                                </p:cTn>
                              </p:par>
                            </p:childTnLst>
                          </p:cTn>
                        </p:par>
                        <p:par>
                          <p:cTn id="144" fill="hold">
                            <p:stCondLst>
                              <p:cond delay="500"/>
                            </p:stCondLst>
                            <p:childTnLst>
                              <p:par>
                                <p:cTn id="145" presetID="10" presetClass="entr" presetSubtype="0" fill="hold" grpId="0" nodeType="afterEffect">
                                  <p:stCondLst>
                                    <p:cond delay="0"/>
                                  </p:stCondLst>
                                  <p:childTnLst>
                                    <p:set>
                                      <p:cBhvr>
                                        <p:cTn id="146" dur="1" fill="hold">
                                          <p:stCondLst>
                                            <p:cond delay="0"/>
                                          </p:stCondLst>
                                        </p:cTn>
                                        <p:tgtEl>
                                          <p:spTgt spid="50"/>
                                        </p:tgtEl>
                                        <p:attrNameLst>
                                          <p:attrName>style.visibility</p:attrName>
                                        </p:attrNameLst>
                                      </p:cBhvr>
                                      <p:to>
                                        <p:strVal val="visible"/>
                                      </p:to>
                                    </p:set>
                                    <p:animEffect transition="in" filter="fade">
                                      <p:cBhvr>
                                        <p:cTn id="147" dur="500"/>
                                        <p:tgtEl>
                                          <p:spTgt spid="50"/>
                                        </p:tgtEl>
                                      </p:cBhvr>
                                    </p:animEffect>
                                  </p:childTnLst>
                                </p:cTn>
                              </p:par>
                            </p:childTnLst>
                          </p:cTn>
                        </p:par>
                      </p:childTnLst>
                    </p:cTn>
                  </p:par>
                  <p:par>
                    <p:cTn id="148" fill="hold">
                      <p:stCondLst>
                        <p:cond delay="indefinite"/>
                      </p:stCondLst>
                      <p:childTnLst>
                        <p:par>
                          <p:cTn id="149" fill="hold">
                            <p:stCondLst>
                              <p:cond delay="0"/>
                            </p:stCondLst>
                            <p:childTnLst>
                              <p:par>
                                <p:cTn id="150" presetID="31" presetClass="entr" presetSubtype="0" fill="hold" nodeType="clickEffect">
                                  <p:stCondLst>
                                    <p:cond delay="0"/>
                                  </p:stCondLst>
                                  <p:childTnLst>
                                    <p:set>
                                      <p:cBhvr>
                                        <p:cTn id="151" dur="1" fill="hold">
                                          <p:stCondLst>
                                            <p:cond delay="0"/>
                                          </p:stCondLst>
                                        </p:cTn>
                                        <p:tgtEl>
                                          <p:spTgt spid="64"/>
                                        </p:tgtEl>
                                        <p:attrNameLst>
                                          <p:attrName>style.visibility</p:attrName>
                                        </p:attrNameLst>
                                      </p:cBhvr>
                                      <p:to>
                                        <p:strVal val="visible"/>
                                      </p:to>
                                    </p:set>
                                    <p:anim calcmode="lin" valueType="num">
                                      <p:cBhvr>
                                        <p:cTn id="152" dur="500" fill="hold"/>
                                        <p:tgtEl>
                                          <p:spTgt spid="64"/>
                                        </p:tgtEl>
                                        <p:attrNameLst>
                                          <p:attrName>ppt_w</p:attrName>
                                        </p:attrNameLst>
                                      </p:cBhvr>
                                      <p:tavLst>
                                        <p:tav tm="0">
                                          <p:val>
                                            <p:fltVal val="0"/>
                                          </p:val>
                                        </p:tav>
                                        <p:tav tm="100000">
                                          <p:val>
                                            <p:strVal val="#ppt_w"/>
                                          </p:val>
                                        </p:tav>
                                      </p:tavLst>
                                    </p:anim>
                                    <p:anim calcmode="lin" valueType="num">
                                      <p:cBhvr>
                                        <p:cTn id="153" dur="500" fill="hold"/>
                                        <p:tgtEl>
                                          <p:spTgt spid="64"/>
                                        </p:tgtEl>
                                        <p:attrNameLst>
                                          <p:attrName>ppt_h</p:attrName>
                                        </p:attrNameLst>
                                      </p:cBhvr>
                                      <p:tavLst>
                                        <p:tav tm="0">
                                          <p:val>
                                            <p:fltVal val="0"/>
                                          </p:val>
                                        </p:tav>
                                        <p:tav tm="100000">
                                          <p:val>
                                            <p:strVal val="#ppt_h"/>
                                          </p:val>
                                        </p:tav>
                                      </p:tavLst>
                                    </p:anim>
                                    <p:anim calcmode="lin" valueType="num">
                                      <p:cBhvr>
                                        <p:cTn id="154" dur="500" fill="hold"/>
                                        <p:tgtEl>
                                          <p:spTgt spid="64"/>
                                        </p:tgtEl>
                                        <p:attrNameLst>
                                          <p:attrName>style.rotation</p:attrName>
                                        </p:attrNameLst>
                                      </p:cBhvr>
                                      <p:tavLst>
                                        <p:tav tm="0">
                                          <p:val>
                                            <p:fltVal val="90"/>
                                          </p:val>
                                        </p:tav>
                                        <p:tav tm="100000">
                                          <p:val>
                                            <p:fltVal val="0"/>
                                          </p:val>
                                        </p:tav>
                                      </p:tavLst>
                                    </p:anim>
                                    <p:animEffect transition="in" filter="fade">
                                      <p:cBhvr>
                                        <p:cTn id="155" dur="500"/>
                                        <p:tgtEl>
                                          <p:spTgt spid="64"/>
                                        </p:tgtEl>
                                      </p:cBhvr>
                                    </p:animEffect>
                                  </p:childTnLst>
                                </p:cTn>
                              </p:par>
                            </p:childTnLst>
                          </p:cTn>
                        </p:par>
                        <p:par>
                          <p:cTn id="156" fill="hold">
                            <p:stCondLst>
                              <p:cond delay="500"/>
                            </p:stCondLst>
                            <p:childTnLst>
                              <p:par>
                                <p:cTn id="157" presetID="10" presetClass="entr" presetSubtype="0" fill="hold" grpId="0" nodeType="afterEffect">
                                  <p:stCondLst>
                                    <p:cond delay="0"/>
                                  </p:stCondLst>
                                  <p:childTnLst>
                                    <p:set>
                                      <p:cBhvr>
                                        <p:cTn id="158" dur="1" fill="hold">
                                          <p:stCondLst>
                                            <p:cond delay="0"/>
                                          </p:stCondLst>
                                        </p:cTn>
                                        <p:tgtEl>
                                          <p:spTgt spid="51"/>
                                        </p:tgtEl>
                                        <p:attrNameLst>
                                          <p:attrName>style.visibility</p:attrName>
                                        </p:attrNameLst>
                                      </p:cBhvr>
                                      <p:to>
                                        <p:strVal val="visible"/>
                                      </p:to>
                                    </p:set>
                                    <p:animEffect transition="in" filter="fade">
                                      <p:cBhvr>
                                        <p:cTn id="159"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8" grpId="0"/>
      <p:bldP spid="13" grpId="0"/>
      <p:bldP spid="14" grpId="0"/>
      <p:bldP spid="15" grpId="0"/>
      <p:bldP spid="34" grpId="0"/>
      <p:bldP spid="35" grpId="0"/>
      <p:bldP spid="36" grpId="0"/>
      <p:bldP spid="40" grpId="0"/>
      <p:bldP spid="41" grpId="0"/>
      <p:bldP spid="45" grpId="0"/>
      <p:bldP spid="49" grpId="0"/>
      <p:bldP spid="50" grpId="0"/>
      <p:bldP spid="5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header">
            <a:extLst>
              <a:ext uri="{FF2B5EF4-FFF2-40B4-BE49-F238E27FC236}">
                <a16:creationId xmlns:a16="http://schemas.microsoft.com/office/drawing/2014/main" id="{E216B21A-68AA-E28F-1ED8-D79135148729}"/>
              </a:ext>
            </a:extLst>
          </p:cNvPr>
          <p:cNvGrpSpPr/>
          <p:nvPr/>
        </p:nvGrpSpPr>
        <p:grpSpPr>
          <a:xfrm>
            <a:off x="-1235" y="-815"/>
            <a:ext cx="10828261" cy="611122"/>
            <a:chOff x="-1235" y="-815"/>
            <a:chExt cx="10828261" cy="611122"/>
          </a:xfrm>
        </p:grpSpPr>
        <p:sp>
          <p:nvSpPr>
            <p:cNvPr id="20" name="TextBox 19">
              <a:extLst>
                <a:ext uri="{FF2B5EF4-FFF2-40B4-BE49-F238E27FC236}">
                  <a16:creationId xmlns:a16="http://schemas.microsoft.com/office/drawing/2014/main" id="{D43D8187-3F54-29A0-47BF-D2FFEE1F55ED}"/>
                </a:ext>
              </a:extLst>
            </p:cNvPr>
            <p:cNvSpPr txBox="1"/>
            <p:nvPr/>
          </p:nvSpPr>
          <p:spPr>
            <a:xfrm>
              <a:off x="734150" y="21482"/>
              <a:ext cx="10092876" cy="584775"/>
            </a:xfrm>
            <a:prstGeom prst="rect">
              <a:avLst/>
            </a:prstGeom>
            <a:noFill/>
          </p:spPr>
          <p:txBody>
            <a:bodyPr wrap="square">
              <a:spAutoFit/>
            </a:bodyPr>
            <a:lstStyle/>
            <a:p>
              <a:r>
                <a:rPr lang="en-GB" sz="3200" dirty="0">
                  <a:solidFill>
                    <a:srgbClr val="595959"/>
                  </a:solidFill>
                </a:rPr>
                <a:t>Which services does the HHFA not assess?</a:t>
              </a:r>
            </a:p>
          </p:txBody>
        </p:sp>
        <p:pic>
          <p:nvPicPr>
            <p:cNvPr id="21" name="Picture 20">
              <a:extLst>
                <a:ext uri="{FF2B5EF4-FFF2-40B4-BE49-F238E27FC236}">
                  <a16:creationId xmlns:a16="http://schemas.microsoft.com/office/drawing/2014/main" id="{B11C2849-6A91-B650-FDA0-1FFD204ECDE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rot="5400000">
              <a:off x="-1522" y="-528"/>
              <a:ext cx="611122" cy="610548"/>
            </a:xfrm>
            <a:prstGeom prst="rect">
              <a:avLst/>
            </a:prstGeom>
          </p:spPr>
        </p:pic>
      </p:grpSp>
      <p:pic>
        <p:nvPicPr>
          <p:cNvPr id="3" name="healthcare facility">
            <a:extLst>
              <a:ext uri="{FF2B5EF4-FFF2-40B4-BE49-F238E27FC236}">
                <a16:creationId xmlns:a16="http://schemas.microsoft.com/office/drawing/2014/main" id="{03B8AB9D-0E54-411D-B59B-C847415B709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15538" y="833149"/>
            <a:ext cx="4560924" cy="3837107"/>
          </a:xfrm>
          <a:prstGeom prst="rect">
            <a:avLst/>
          </a:prstGeom>
        </p:spPr>
      </p:pic>
      <p:sp>
        <p:nvSpPr>
          <p:cNvPr id="8" name="TextBox 7">
            <a:extLst>
              <a:ext uri="{FF2B5EF4-FFF2-40B4-BE49-F238E27FC236}">
                <a16:creationId xmlns:a16="http://schemas.microsoft.com/office/drawing/2014/main" id="{27F6C32E-4776-42BC-89E7-D970FF4ADC5A}"/>
              </a:ext>
            </a:extLst>
          </p:cNvPr>
          <p:cNvSpPr txBox="1"/>
          <p:nvPr/>
        </p:nvSpPr>
        <p:spPr>
          <a:xfrm>
            <a:off x="609456" y="4842009"/>
            <a:ext cx="10973087" cy="1343253"/>
          </a:xfrm>
          <a:prstGeom prst="rect">
            <a:avLst/>
          </a:prstGeom>
          <a:solidFill>
            <a:srgbClr val="31B09C"/>
          </a:solidFill>
        </p:spPr>
        <p:txBody>
          <a:bodyPr vert="horz" wrap="square" lIns="91440" tIns="45720" rIns="91440" bIns="45720" rtlCol="0" anchor="ctr">
            <a:noAutofit/>
          </a:bodyPr>
          <a:lstStyle>
            <a:lvl1pPr algn="r">
              <a:lnSpc>
                <a:spcPct val="90000"/>
              </a:lnSpc>
              <a:spcBef>
                <a:spcPct val="0"/>
              </a:spcBef>
              <a:buNone/>
              <a:defRPr sz="4400">
                <a:solidFill>
                  <a:schemeClr val="bg1"/>
                </a:solidFill>
                <a:latin typeface="+mj-lt"/>
                <a:ea typeface="+mj-ea"/>
                <a:cs typeface="+mj-cs"/>
              </a:defRPr>
            </a:lvl1pPr>
          </a:lstStyle>
          <a:p>
            <a:pPr algn="ctr"/>
            <a:r>
              <a:rPr lang="en-GB" sz="2400" dirty="0"/>
              <a:t>The HHFA is not suitable for detailed assessment of highly specialized </a:t>
            </a:r>
            <a:br>
              <a:rPr lang="en-GB" sz="2400" dirty="0"/>
            </a:br>
            <a:r>
              <a:rPr lang="en-GB" sz="2400" dirty="0"/>
              <a:t>or tertiary level services. </a:t>
            </a:r>
          </a:p>
        </p:txBody>
      </p:sp>
      <p:sp>
        <p:nvSpPr>
          <p:cNvPr id="9" name="Rectangle 8">
            <a:extLst>
              <a:ext uri="{FF2B5EF4-FFF2-40B4-BE49-F238E27FC236}">
                <a16:creationId xmlns:a16="http://schemas.microsoft.com/office/drawing/2014/main" id="{23BE2AFC-B1F4-4210-A913-D765BB406F6F}"/>
              </a:ext>
            </a:extLst>
          </p:cNvPr>
          <p:cNvSpPr/>
          <p:nvPr/>
        </p:nvSpPr>
        <p:spPr>
          <a:xfrm>
            <a:off x="528887" y="4842009"/>
            <a:ext cx="80255" cy="1343253"/>
          </a:xfrm>
          <a:prstGeom prst="rect">
            <a:avLst/>
          </a:prstGeom>
          <a:solidFill>
            <a:srgbClr val="1B95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custDataLst>
      <p:tags r:id="rId1"/>
    </p:custDataLst>
    <p:extLst>
      <p:ext uri="{BB962C8B-B14F-4D97-AF65-F5344CB8AC3E}">
        <p14:creationId xmlns:p14="http://schemas.microsoft.com/office/powerpoint/2010/main" val="3568463857"/>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9"/>
                                        </p:tgtEl>
                                        <p:attrNameLst>
                                          <p:attrName>style.visibility</p:attrName>
                                        </p:attrNameLst>
                                      </p:cBhvr>
                                      <p:to>
                                        <p:strVal val="visible"/>
                                      </p:to>
                                    </p:set>
                                    <p:anim calcmode="lin" valueType="num">
                                      <p:cBhvr>
                                        <p:cTn id="14" dur="500" fill="hold"/>
                                        <p:tgtEl>
                                          <p:spTgt spid="9"/>
                                        </p:tgtEl>
                                        <p:attrNameLst>
                                          <p:attrName>ppt_w</p:attrName>
                                        </p:attrNameLst>
                                      </p:cBhvr>
                                      <p:tavLst>
                                        <p:tav tm="0">
                                          <p:val>
                                            <p:fltVal val="0"/>
                                          </p:val>
                                        </p:tav>
                                        <p:tav tm="100000">
                                          <p:val>
                                            <p:strVal val="#ppt_w"/>
                                          </p:val>
                                        </p:tav>
                                      </p:tavLst>
                                    </p:anim>
                                    <p:anim calcmode="lin" valueType="num">
                                      <p:cBhvr>
                                        <p:cTn id="15" dur="500" fill="hold"/>
                                        <p:tgtEl>
                                          <p:spTgt spid="9"/>
                                        </p:tgtEl>
                                        <p:attrNameLst>
                                          <p:attrName>ppt_h</p:attrName>
                                        </p:attrNameLst>
                                      </p:cBhvr>
                                      <p:tavLst>
                                        <p:tav tm="0">
                                          <p:val>
                                            <p:fltVal val="0"/>
                                          </p:val>
                                        </p:tav>
                                        <p:tav tm="100000">
                                          <p:val>
                                            <p:strVal val="#ppt_h"/>
                                          </p:val>
                                        </p:tav>
                                      </p:tavLst>
                                    </p:anim>
                                    <p:animEffect transition="in" filter="fade">
                                      <p:cBhvr>
                                        <p:cTn id="16" dur="500"/>
                                        <p:tgtEl>
                                          <p:spTgt spid="9"/>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wipe(left)">
                                      <p:cBhvr>
                                        <p:cTn id="1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12361BD-B555-36C2-02A5-8B2730A92FD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66000" y="1899000"/>
            <a:ext cx="3060000" cy="3060000"/>
          </a:xfrm>
          <a:prstGeom prst="rect">
            <a:avLst/>
          </a:prstGeom>
        </p:spPr>
      </p:pic>
      <p:sp>
        <p:nvSpPr>
          <p:cNvPr id="4" name="Rectangle 3">
            <a:extLst>
              <a:ext uri="{FF2B5EF4-FFF2-40B4-BE49-F238E27FC236}">
                <a16:creationId xmlns:a16="http://schemas.microsoft.com/office/drawing/2014/main" id="{7EE05C4A-B4ED-BAF1-5A3D-DD9B0B7F7A7E}"/>
              </a:ext>
            </a:extLst>
          </p:cNvPr>
          <p:cNvSpPr/>
          <p:nvPr/>
        </p:nvSpPr>
        <p:spPr>
          <a:xfrm>
            <a:off x="3206044" y="880533"/>
            <a:ext cx="5937956" cy="5542845"/>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grpSp>
        <p:nvGrpSpPr>
          <p:cNvPr id="42" name="Group 41">
            <a:extLst>
              <a:ext uri="{FF2B5EF4-FFF2-40B4-BE49-F238E27FC236}">
                <a16:creationId xmlns:a16="http://schemas.microsoft.com/office/drawing/2014/main" id="{84D8390B-55BB-DC68-6C38-234C5F4C2E56}"/>
              </a:ext>
            </a:extLst>
          </p:cNvPr>
          <p:cNvGrpSpPr/>
          <p:nvPr/>
        </p:nvGrpSpPr>
        <p:grpSpPr>
          <a:xfrm>
            <a:off x="-1235" y="-815"/>
            <a:ext cx="9370521" cy="611122"/>
            <a:chOff x="-1235" y="-815"/>
            <a:chExt cx="9370521" cy="611122"/>
          </a:xfrm>
        </p:grpSpPr>
        <p:sp>
          <p:nvSpPr>
            <p:cNvPr id="43" name="TextBox 42">
              <a:extLst>
                <a:ext uri="{FF2B5EF4-FFF2-40B4-BE49-F238E27FC236}">
                  <a16:creationId xmlns:a16="http://schemas.microsoft.com/office/drawing/2014/main" id="{DAD478BE-FBDA-DC64-8558-B8C0FB8235B4}"/>
                </a:ext>
              </a:extLst>
            </p:cNvPr>
            <p:cNvSpPr txBox="1"/>
            <p:nvPr/>
          </p:nvSpPr>
          <p:spPr>
            <a:xfrm>
              <a:off x="734149" y="21600"/>
              <a:ext cx="8635137" cy="584775"/>
            </a:xfrm>
            <a:prstGeom prst="rect">
              <a:avLst/>
            </a:prstGeom>
            <a:noFill/>
          </p:spPr>
          <p:txBody>
            <a:bodyPr wrap="square">
              <a:spAutoFit/>
            </a:bodyPr>
            <a:lstStyle/>
            <a:p>
              <a:r>
                <a:rPr lang="en-GB" sz="3200" dirty="0">
                  <a:solidFill>
                    <a:srgbClr val="595959"/>
                  </a:solidFill>
                </a:rPr>
                <a:t>4 lenses of assessment</a:t>
              </a:r>
            </a:p>
          </p:txBody>
        </p:sp>
        <p:pic>
          <p:nvPicPr>
            <p:cNvPr id="44" name="Picture 43">
              <a:extLst>
                <a:ext uri="{FF2B5EF4-FFF2-40B4-BE49-F238E27FC236}">
                  <a16:creationId xmlns:a16="http://schemas.microsoft.com/office/drawing/2014/main" id="{2BBCD590-2449-7FDC-111E-501E5119FFE1}"/>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rot="5400000">
              <a:off x="-1522" y="-528"/>
              <a:ext cx="611122" cy="610548"/>
            </a:xfrm>
            <a:prstGeom prst="rect">
              <a:avLst/>
            </a:prstGeom>
          </p:spPr>
        </p:pic>
      </p:grpSp>
      <p:pic>
        <p:nvPicPr>
          <p:cNvPr id="3" name="Picture 2">
            <a:extLst>
              <a:ext uri="{FF2B5EF4-FFF2-40B4-BE49-F238E27FC236}">
                <a16:creationId xmlns:a16="http://schemas.microsoft.com/office/drawing/2014/main" id="{278E41F1-ACC0-4636-9501-2A4345ED2851}"/>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427257" y="1645487"/>
            <a:ext cx="2513099" cy="3556352"/>
          </a:xfrm>
          <a:prstGeom prst="rect">
            <a:avLst/>
          </a:prstGeom>
        </p:spPr>
      </p:pic>
      <p:pic>
        <p:nvPicPr>
          <p:cNvPr id="65" name="Picture 64">
            <a:extLst>
              <a:ext uri="{FF2B5EF4-FFF2-40B4-BE49-F238E27FC236}">
                <a16:creationId xmlns:a16="http://schemas.microsoft.com/office/drawing/2014/main" id="{DE2217DC-9FB6-4794-A518-6906C5463722}"/>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3368719" y="1645487"/>
            <a:ext cx="2513099" cy="3556352"/>
          </a:xfrm>
          <a:prstGeom prst="rect">
            <a:avLst/>
          </a:prstGeom>
        </p:spPr>
      </p:pic>
      <p:pic>
        <p:nvPicPr>
          <p:cNvPr id="66" name="Picture 65">
            <a:extLst>
              <a:ext uri="{FF2B5EF4-FFF2-40B4-BE49-F238E27FC236}">
                <a16:creationId xmlns:a16="http://schemas.microsoft.com/office/drawing/2014/main" id="{21DA675E-48ED-4677-B424-F4A75202997D}"/>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6310181" y="1645487"/>
            <a:ext cx="2513099" cy="3556352"/>
          </a:xfrm>
          <a:prstGeom prst="rect">
            <a:avLst/>
          </a:prstGeom>
        </p:spPr>
      </p:pic>
      <p:pic>
        <p:nvPicPr>
          <p:cNvPr id="67" name="Picture 66">
            <a:extLst>
              <a:ext uri="{FF2B5EF4-FFF2-40B4-BE49-F238E27FC236}">
                <a16:creationId xmlns:a16="http://schemas.microsoft.com/office/drawing/2014/main" id="{1A1A24EC-EC8E-49D8-8BA9-37395089FE39}"/>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9251642" y="1645487"/>
            <a:ext cx="2513099" cy="3556352"/>
          </a:xfrm>
          <a:prstGeom prst="rect">
            <a:avLst/>
          </a:prstGeom>
        </p:spPr>
      </p:pic>
      <p:sp>
        <p:nvSpPr>
          <p:cNvPr id="10" name="textbox2">
            <a:extLst>
              <a:ext uri="{FF2B5EF4-FFF2-40B4-BE49-F238E27FC236}">
                <a16:creationId xmlns:a16="http://schemas.microsoft.com/office/drawing/2014/main" id="{89AB81AE-A711-4370-B47C-C904F97894A3}"/>
              </a:ext>
            </a:extLst>
          </p:cNvPr>
          <p:cNvSpPr txBox="1"/>
          <p:nvPr/>
        </p:nvSpPr>
        <p:spPr>
          <a:xfrm>
            <a:off x="2661597" y="5318392"/>
            <a:ext cx="6868807" cy="759062"/>
          </a:xfrm>
          <a:prstGeom prst="rect">
            <a:avLst/>
          </a:prstGeom>
          <a:noFill/>
        </p:spPr>
        <p:txBody>
          <a:bodyPr vert="horz" wrap="square" lIns="91440" tIns="90000" rIns="91440" bIns="90000" rtlCol="0" anchor="ctr">
            <a:noAutofit/>
          </a:bodyPr>
          <a:lstStyle>
            <a:lvl1pPr algn="r">
              <a:lnSpc>
                <a:spcPct val="90000"/>
              </a:lnSpc>
              <a:spcBef>
                <a:spcPct val="0"/>
              </a:spcBef>
              <a:buNone/>
              <a:defRPr sz="4400">
                <a:solidFill>
                  <a:schemeClr val="bg1"/>
                </a:solidFill>
                <a:latin typeface="+mj-lt"/>
                <a:ea typeface="+mj-ea"/>
                <a:cs typeface="+mj-cs"/>
              </a:defRPr>
            </a:lvl1pPr>
          </a:lstStyle>
          <a:p>
            <a:pPr algn="ctr"/>
            <a:r>
              <a:rPr lang="en-GB" sz="2400" dirty="0">
                <a:solidFill>
                  <a:srgbClr val="595959"/>
                </a:solidFill>
              </a:rPr>
              <a:t>The 4 HHFA modules</a:t>
            </a:r>
          </a:p>
        </p:txBody>
      </p:sp>
    </p:spTree>
    <p:custDataLst>
      <p:tags r:id="rId1"/>
    </p:custDataLst>
    <p:extLst>
      <p:ext uri="{BB962C8B-B14F-4D97-AF65-F5344CB8AC3E}">
        <p14:creationId xmlns:p14="http://schemas.microsoft.com/office/powerpoint/2010/main" val="2828476982"/>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31" presetClass="exit" presetSubtype="0" fill="hold" nodeType="clickEffect">
                                  <p:stCondLst>
                                    <p:cond delay="0"/>
                                  </p:stCondLst>
                                  <p:childTnLst>
                                    <p:anim calcmode="lin" valueType="num">
                                      <p:cBhvr>
                                        <p:cTn id="13" dur="1000"/>
                                        <p:tgtEl>
                                          <p:spTgt spid="2"/>
                                        </p:tgtEl>
                                        <p:attrNameLst>
                                          <p:attrName>ppt_w</p:attrName>
                                        </p:attrNameLst>
                                      </p:cBhvr>
                                      <p:tavLst>
                                        <p:tav tm="0">
                                          <p:val>
                                            <p:strVal val="ppt_w"/>
                                          </p:val>
                                        </p:tav>
                                        <p:tav tm="100000">
                                          <p:val>
                                            <p:fltVal val="0"/>
                                          </p:val>
                                        </p:tav>
                                      </p:tavLst>
                                    </p:anim>
                                    <p:anim calcmode="lin" valueType="num">
                                      <p:cBhvr>
                                        <p:cTn id="14" dur="1000"/>
                                        <p:tgtEl>
                                          <p:spTgt spid="2"/>
                                        </p:tgtEl>
                                        <p:attrNameLst>
                                          <p:attrName>ppt_h</p:attrName>
                                        </p:attrNameLst>
                                      </p:cBhvr>
                                      <p:tavLst>
                                        <p:tav tm="0">
                                          <p:val>
                                            <p:strVal val="ppt_h"/>
                                          </p:val>
                                        </p:tav>
                                        <p:tav tm="100000">
                                          <p:val>
                                            <p:fltVal val="0"/>
                                          </p:val>
                                        </p:tav>
                                      </p:tavLst>
                                    </p:anim>
                                    <p:anim calcmode="lin" valueType="num">
                                      <p:cBhvr>
                                        <p:cTn id="15" dur="1000"/>
                                        <p:tgtEl>
                                          <p:spTgt spid="2"/>
                                        </p:tgtEl>
                                        <p:attrNameLst>
                                          <p:attrName>style.rotation</p:attrName>
                                        </p:attrNameLst>
                                      </p:cBhvr>
                                      <p:tavLst>
                                        <p:tav tm="0">
                                          <p:val>
                                            <p:fltVal val="0"/>
                                          </p:val>
                                        </p:tav>
                                        <p:tav tm="100000">
                                          <p:val>
                                            <p:fltVal val="90"/>
                                          </p:val>
                                        </p:tav>
                                      </p:tavLst>
                                    </p:anim>
                                    <p:animEffect transition="out" filter="fade">
                                      <p:cBhvr>
                                        <p:cTn id="16" dur="1000"/>
                                        <p:tgtEl>
                                          <p:spTgt spid="2"/>
                                        </p:tgtEl>
                                      </p:cBhvr>
                                    </p:animEffect>
                                    <p:set>
                                      <p:cBhvr>
                                        <p:cTn id="17" dur="1" fill="hold">
                                          <p:stCondLst>
                                            <p:cond delay="999"/>
                                          </p:stCondLst>
                                        </p:cTn>
                                        <p:tgtEl>
                                          <p:spTgt spid="2"/>
                                        </p:tgtEl>
                                        <p:attrNameLst>
                                          <p:attrName>style.visibility</p:attrName>
                                        </p:attrNameLst>
                                      </p:cBhvr>
                                      <p:to>
                                        <p:strVal val="hidden"/>
                                      </p:to>
                                    </p:set>
                                  </p:childTnLst>
                                </p:cTn>
                              </p:par>
                              <p:par>
                                <p:cTn id="18" presetID="10" presetClass="entr" presetSubtype="0" fill="hold" grpId="0" nodeType="with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500"/>
                                        <p:tgtEl>
                                          <p:spTgt spid="4"/>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fade">
                                      <p:cBhvr>
                                        <p:cTn id="25" dur="500"/>
                                        <p:tgtEl>
                                          <p:spTgt spid="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65"/>
                                        </p:tgtEl>
                                        <p:attrNameLst>
                                          <p:attrName>style.visibility</p:attrName>
                                        </p:attrNameLst>
                                      </p:cBhvr>
                                      <p:to>
                                        <p:strVal val="visible"/>
                                      </p:to>
                                    </p:set>
                                    <p:animEffect transition="in" filter="fade">
                                      <p:cBhvr>
                                        <p:cTn id="30" dur="500"/>
                                        <p:tgtEl>
                                          <p:spTgt spid="65"/>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66"/>
                                        </p:tgtEl>
                                        <p:attrNameLst>
                                          <p:attrName>style.visibility</p:attrName>
                                        </p:attrNameLst>
                                      </p:cBhvr>
                                      <p:to>
                                        <p:strVal val="visible"/>
                                      </p:to>
                                    </p:set>
                                    <p:animEffect transition="in" filter="fade">
                                      <p:cBhvr>
                                        <p:cTn id="35" dur="500"/>
                                        <p:tgtEl>
                                          <p:spTgt spid="66"/>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67"/>
                                        </p:tgtEl>
                                        <p:attrNameLst>
                                          <p:attrName>style.visibility</p:attrName>
                                        </p:attrNameLst>
                                      </p:cBhvr>
                                      <p:to>
                                        <p:strVal val="visible"/>
                                      </p:to>
                                    </p:set>
                                    <p:animEffect transition="in" filter="fade">
                                      <p:cBhvr>
                                        <p:cTn id="40" dur="500"/>
                                        <p:tgtEl>
                                          <p:spTgt spid="67"/>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10"/>
                                        </p:tgtEl>
                                        <p:attrNameLst>
                                          <p:attrName>style.visibility</p:attrName>
                                        </p:attrNameLst>
                                      </p:cBhvr>
                                      <p:to>
                                        <p:strVal val="visible"/>
                                      </p:to>
                                    </p:set>
                                    <p:animEffect transition="in" filter="fade">
                                      <p:cBhvr>
                                        <p:cTn id="4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0" grpId="0"/>
    </p:bld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COUNT" val="23"/>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2">
      <a:majorFont>
        <a:latin typeface="Atkinson Hyperlegible"/>
        <a:ea typeface=""/>
        <a:cs typeface=""/>
      </a:majorFont>
      <a:minorFont>
        <a:latin typeface="Atkinson Hyperlegibl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9005</TotalTime>
  <Words>1390</Words>
  <Application>Microsoft Office PowerPoint</Application>
  <PresentationFormat>Widescreen</PresentationFormat>
  <Paragraphs>195</Paragraphs>
  <Slides>23</Slides>
  <Notes>23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23</vt:i4>
      </vt:variant>
    </vt:vector>
  </HeadingPairs>
  <TitlesOfParts>
    <vt:vector size="28" baseType="lpstr">
      <vt:lpstr>Calibri</vt:lpstr>
      <vt:lpstr>Cambria</vt:lpstr>
      <vt:lpstr>Atkinson Hyperlegible</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HHFA_introduction_module1_unit1_en</dc:title>
  <dc:creator>WHO</dc:creator>
  <cp:lastModifiedBy>G Johnson</cp:lastModifiedBy>
  <cp:revision>183</cp:revision>
  <dcterms:created xsi:type="dcterms:W3CDTF">2022-07-29T14:12:36Z</dcterms:created>
  <dcterms:modified xsi:type="dcterms:W3CDTF">2022-11-07T12:13:02Z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49A61451-EF37-459D-B250-D6265FEC33DA</vt:lpwstr>
  </property>
  <property fmtid="{D5CDD505-2E9C-101B-9397-08002B2CF9AE}" pid="3" name="ArticulatePath">
    <vt:lpwstr>skin-v0.2</vt:lpwstr>
  </property>
</Properties>
</file>